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9"/>
  </p:notesMasterIdLst>
  <p:sldIdLst>
    <p:sldId id="859" r:id="rId3"/>
    <p:sldId id="1070" r:id="rId4"/>
    <p:sldId id="1094" r:id="rId5"/>
    <p:sldId id="1107" r:id="rId6"/>
    <p:sldId id="1108" r:id="rId7"/>
    <p:sldId id="1079" r:id="rId8"/>
    <p:sldId id="1080" r:id="rId9"/>
    <p:sldId id="1109" r:id="rId10"/>
    <p:sldId id="1112" r:id="rId11"/>
    <p:sldId id="1113" r:id="rId12"/>
    <p:sldId id="1114" r:id="rId13"/>
    <p:sldId id="1110" r:id="rId14"/>
    <p:sldId id="1115" r:id="rId15"/>
    <p:sldId id="1116" r:id="rId16"/>
    <p:sldId id="1103" r:id="rId17"/>
    <p:sldId id="1104" r:id="rId18"/>
    <p:sldId id="1117" r:id="rId19"/>
    <p:sldId id="1118" r:id="rId20"/>
    <p:sldId id="1119" r:id="rId21"/>
    <p:sldId id="1105" r:id="rId22"/>
    <p:sldId id="1106" r:id="rId23"/>
    <p:sldId id="1120" r:id="rId24"/>
    <p:sldId id="1121" r:id="rId25"/>
    <p:sldId id="1146" r:id="rId26"/>
    <p:sldId id="1141" r:id="rId27"/>
    <p:sldId id="1142" r:id="rId28"/>
    <p:sldId id="1122" r:id="rId29"/>
    <p:sldId id="1143" r:id="rId30"/>
    <p:sldId id="1144" r:id="rId31"/>
    <p:sldId id="1123" r:id="rId32"/>
    <p:sldId id="1124" r:id="rId33"/>
    <p:sldId id="1125" r:id="rId34"/>
    <p:sldId id="1126" r:id="rId35"/>
    <p:sldId id="1127" r:id="rId36"/>
    <p:sldId id="1128" r:id="rId37"/>
    <p:sldId id="1129" r:id="rId38"/>
    <p:sldId id="1130" r:id="rId39"/>
    <p:sldId id="1131" r:id="rId40"/>
    <p:sldId id="1132" r:id="rId41"/>
    <p:sldId id="1133" r:id="rId42"/>
    <p:sldId id="1134" r:id="rId43"/>
    <p:sldId id="1135" r:id="rId44"/>
    <p:sldId id="1136" r:id="rId45"/>
    <p:sldId id="1145" r:id="rId46"/>
    <p:sldId id="1137" r:id="rId47"/>
    <p:sldId id="1138" r:id="rId48"/>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F2E7"/>
    <a:srgbClr val="FFFFFF"/>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6379" autoAdjust="0"/>
  </p:normalViewPr>
  <p:slideViewPr>
    <p:cSldViewPr showGuides="1">
      <p:cViewPr varScale="1">
        <p:scale>
          <a:sx n="102" d="100"/>
          <a:sy n="102" d="100"/>
        </p:scale>
        <p:origin x="258" y="114"/>
      </p:cViewPr>
      <p:guideLst>
        <p:guide orient="horz" pos="2160"/>
        <p:guide pos="3844"/>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3"/>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2" Type="http://schemas.openxmlformats.org/officeDocument/2006/relationships/tableStyles" Target="tableStyles.xml"/><Relationship Id="rId51" Type="http://schemas.openxmlformats.org/officeDocument/2006/relationships/viewProps" Target="viewProps.xml"/><Relationship Id="rId50" Type="http://schemas.openxmlformats.org/officeDocument/2006/relationships/presProps" Target="presProps.xml"/><Relationship Id="rId5" Type="http://schemas.openxmlformats.org/officeDocument/2006/relationships/slide" Target="slides/slide3.xml"/><Relationship Id="rId49" Type="http://schemas.openxmlformats.org/officeDocument/2006/relationships/notesMaster" Target="notesMasters/notesMaster1.xml"/><Relationship Id="rId48" Type="http://schemas.openxmlformats.org/officeDocument/2006/relationships/slide" Target="slides/slide46.xml"/><Relationship Id="rId47" Type="http://schemas.openxmlformats.org/officeDocument/2006/relationships/slide" Target="slides/slide45.xml"/><Relationship Id="rId46" Type="http://schemas.openxmlformats.org/officeDocument/2006/relationships/slide" Target="slides/slide44.xml"/><Relationship Id="rId45" Type="http://schemas.openxmlformats.org/officeDocument/2006/relationships/slide" Target="slides/slide43.xml"/><Relationship Id="rId44" Type="http://schemas.openxmlformats.org/officeDocument/2006/relationships/slide" Target="slides/slide42.xml"/><Relationship Id="rId43" Type="http://schemas.openxmlformats.org/officeDocument/2006/relationships/slide" Target="slides/slide41.xml"/><Relationship Id="rId42" Type="http://schemas.openxmlformats.org/officeDocument/2006/relationships/slide" Target="slides/slide40.xml"/><Relationship Id="rId41" Type="http://schemas.openxmlformats.org/officeDocument/2006/relationships/slide" Target="slides/slide39.xml"/><Relationship Id="rId40" Type="http://schemas.openxmlformats.org/officeDocument/2006/relationships/slide" Target="slides/slide38.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高中物理 选择性必修 第二册 </a:t>
            </a:r>
            <a:r>
              <a:rPr lang="en-US" altLang="zh-CN" sz="2000" dirty="0" smtClean="0">
                <a:solidFill>
                  <a:prstClr val="black"/>
                </a:solidFill>
                <a:latin typeface="楷体" panose="02010609060101010101" pitchFamily="49" charset="-122"/>
                <a:ea typeface="楷体" panose="02010609060101010101" pitchFamily="49" charset="-122"/>
              </a:rPr>
              <a:t>SDKJ</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5.png"/><Relationship Id="rId1" Type="http://schemas.openxmlformats.org/officeDocument/2006/relationships/image" Target="../media/image16.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9.png"/><Relationship Id="rId2" Type="http://schemas.openxmlformats.org/officeDocument/2006/relationships/image" Target="../media/image12.png"/><Relationship Id="rId1" Type="http://schemas.openxmlformats.org/officeDocument/2006/relationships/image" Target="../media/image18.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9.png"/><Relationship Id="rId1" Type="http://schemas.openxmlformats.org/officeDocument/2006/relationships/image" Target="../media/image16.png"/></Relationships>
</file>

<file path=ppt/slides/_rels/slide15.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image" Target="../media/image20.png"/></Relationships>
</file>

<file path=ppt/slides/_rels/slide16.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12.png"/><Relationship Id="rId3" Type="http://schemas.openxmlformats.org/officeDocument/2006/relationships/image" Target="../media/image24.png"/><Relationship Id="rId2" Type="http://schemas.openxmlformats.org/officeDocument/2006/relationships/image" Target="../media/image11.png"/><Relationship Id="rId1" Type="http://schemas.openxmlformats.org/officeDocument/2006/relationships/image" Target="../media/image23.png"/></Relationships>
</file>

<file path=ppt/slides/_rels/slide1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4.png"/><Relationship Id="rId2" Type="http://schemas.openxmlformats.org/officeDocument/2006/relationships/image" Target="../media/image16.png"/><Relationship Id="rId1" Type="http://schemas.openxmlformats.org/officeDocument/2006/relationships/image" Target="../media/image25.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4.png"/><Relationship Id="rId1" Type="http://schemas.openxmlformats.org/officeDocument/2006/relationships/image" Target="../media/image26.pn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7.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8.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12.png"/><Relationship Id="rId3" Type="http://schemas.openxmlformats.org/officeDocument/2006/relationships/image" Target="../media/image30.png"/><Relationship Id="rId2" Type="http://schemas.openxmlformats.org/officeDocument/2006/relationships/image" Target="../media/image18.png"/><Relationship Id="rId1" Type="http://schemas.openxmlformats.org/officeDocument/2006/relationships/image" Target="../media/image29.png"/></Relationships>
</file>

<file path=ppt/slides/_rels/slide2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0.png"/><Relationship Id="rId2" Type="http://schemas.openxmlformats.org/officeDocument/2006/relationships/image" Target="../media/image16.png"/><Relationship Id="rId1" Type="http://schemas.openxmlformats.org/officeDocument/2006/relationships/image" Target="../media/image31.png"/></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0.png"/><Relationship Id="rId1" Type="http://schemas.openxmlformats.org/officeDocument/2006/relationships/image" Target="../media/image32.png"/></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3.png"/></Relationships>
</file>

<file path=ppt/slides/_rels/slide26.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37.png"/><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image" Target="../media/image34.png"/></Relationships>
</file>

<file path=ppt/slides/_rels/slide2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image" Target="../media/image38.png"/></Relationships>
</file>

<file path=ppt/slides/_rels/slide28.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image" Target="../media/image38.png"/></Relationships>
</file>

<file path=ppt/slides/_rels/slide29.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image" Target="../media/image38.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png"/><Relationship Id="rId1" Type="http://schemas.openxmlformats.org/officeDocument/2006/relationships/image" Target="../media/image4.png"/></Relationships>
</file>

<file path=ppt/slides/_rels/slide30.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image" Target="../media/image48.png"/><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image" Target="../media/image45.png"/></Relationships>
</file>

<file path=ppt/slides/_rels/slide3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7.png"/><Relationship Id="rId2" Type="http://schemas.openxmlformats.org/officeDocument/2006/relationships/image" Target="../media/image16.png"/><Relationship Id="rId1" Type="http://schemas.openxmlformats.org/officeDocument/2006/relationships/image" Target="../media/image49.png"/></Relationships>
</file>

<file path=ppt/slides/_rels/slide32.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53.png"/><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image" Target="../media/image50.png"/></Relationships>
</file>

<file path=ppt/slides/_rels/slide3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54.png"/><Relationship Id="rId2" Type="http://schemas.openxmlformats.org/officeDocument/2006/relationships/tags" Target="../tags/tag2.xml"/><Relationship Id="rId1" Type="http://schemas.openxmlformats.org/officeDocument/2006/relationships/tags" Target="../tags/tag1.xml"/></Relationships>
</file>

<file path=ppt/slides/_rels/slide34.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image" Target="../media/image55.png"/></Relationships>
</file>

<file path=ppt/slides/_rels/slide35.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62.png"/><Relationship Id="rId4" Type="http://schemas.openxmlformats.org/officeDocument/2006/relationships/image" Target="../media/image61.png"/><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image" Target="../media/image58.png"/></Relationships>
</file>

<file path=ppt/slides/_rels/slide36.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2.png"/><Relationship Id="rId2" Type="http://schemas.openxmlformats.org/officeDocument/2006/relationships/image" Target="../media/image64.png"/><Relationship Id="rId1" Type="http://schemas.openxmlformats.org/officeDocument/2006/relationships/image" Target="../media/image63.png"/></Relationships>
</file>

<file path=ppt/slides/_rels/slide3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64.png"/><Relationship Id="rId2" Type="http://schemas.openxmlformats.org/officeDocument/2006/relationships/image" Target="../media/image16.png"/><Relationship Id="rId1" Type="http://schemas.openxmlformats.org/officeDocument/2006/relationships/image" Target="../media/image65.png"/></Relationships>
</file>

<file path=ppt/slides/_rels/slide38.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69.png"/><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image" Target="../media/image66.png"/></Relationships>
</file>

<file path=ppt/slides/_rels/slide39.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image" Target="../media/image7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image" Target="../media/image73.png"/></Relationships>
</file>

<file path=ppt/slides/_rels/slide4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78.png"/><Relationship Id="rId2" Type="http://schemas.openxmlformats.org/officeDocument/2006/relationships/image" Target="../media/image77.png"/><Relationship Id="rId1" Type="http://schemas.openxmlformats.org/officeDocument/2006/relationships/image" Target="../media/image76.png"/></Relationships>
</file>

<file path=ppt/slides/_rels/slide42.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12.png"/><Relationship Id="rId3" Type="http://schemas.openxmlformats.org/officeDocument/2006/relationships/image" Target="../media/image81.png"/><Relationship Id="rId2" Type="http://schemas.openxmlformats.org/officeDocument/2006/relationships/image" Target="../media/image80.png"/><Relationship Id="rId1" Type="http://schemas.openxmlformats.org/officeDocument/2006/relationships/image" Target="../media/image79.png"/></Relationships>
</file>

<file path=ppt/slides/_rels/slide43.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81.png"/><Relationship Id="rId3" Type="http://schemas.openxmlformats.org/officeDocument/2006/relationships/image" Target="../media/image16.png"/><Relationship Id="rId2" Type="http://schemas.openxmlformats.org/officeDocument/2006/relationships/image" Target="../media/image83.png"/><Relationship Id="rId1" Type="http://schemas.openxmlformats.org/officeDocument/2006/relationships/image" Target="../media/image82.png"/></Relationships>
</file>

<file path=ppt/slides/_rels/slide4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81.png"/><Relationship Id="rId1" Type="http://schemas.openxmlformats.org/officeDocument/2006/relationships/image" Target="../media/image84.png"/></Relationships>
</file>

<file path=ppt/slides/_rels/slide45.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12.png"/><Relationship Id="rId3" Type="http://schemas.openxmlformats.org/officeDocument/2006/relationships/image" Target="../media/image87.png"/><Relationship Id="rId2" Type="http://schemas.openxmlformats.org/officeDocument/2006/relationships/image" Target="../media/image86.png"/><Relationship Id="rId1" Type="http://schemas.openxmlformats.org/officeDocument/2006/relationships/image" Target="../media/image85.png"/></Relationships>
</file>

<file path=ppt/slides/_rels/slide46.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87.png"/><Relationship Id="rId2" Type="http://schemas.openxmlformats.org/officeDocument/2006/relationships/image" Target="../media/image16.png"/><Relationship Id="rId1" Type="http://schemas.openxmlformats.org/officeDocument/2006/relationships/image" Target="../media/image88.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8.png"/><Relationship Id="rId1"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0.png"/><Relationship Id="rId1" Type="http://schemas.openxmlformats.org/officeDocument/2006/relationships/image" Target="../media/image9.png"/></Relationships>
</file>

<file path=ppt/slides/_rels/slide9.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5400">
                <a:solidFill>
                  <a:srgbClr val="549E39"/>
                </a:solidFill>
                <a:latin typeface="+mn-lt"/>
                <a:ea typeface="微软雅黑" panose="020B0503020204020204" pitchFamily="34" charset="-122"/>
                <a:cs typeface="微软雅黑" panose="020B0503020204020204" pitchFamily="34" charset="-122"/>
              </a:rPr>
              <a:t>2</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章  电磁感应及其应用</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4800" b="0">
                <a:solidFill>
                  <a:srgbClr val="000000"/>
                </a:solidFill>
                <a:latin typeface="+mn-lt"/>
                <a:ea typeface="微软雅黑" panose="020B0503020204020204" pitchFamily="34" charset="-122"/>
                <a:cs typeface="微软雅黑" panose="020B0503020204020204" pitchFamily="34" charset="-122"/>
              </a:rPr>
              <a:t>3</a:t>
            </a: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节　自感现象与涡流</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解析.eps" descr="id:2147489366;FounderCES"/>
          <p:cNvPicPr/>
          <p:nvPr/>
        </p:nvPicPr>
        <p:blipFill>
          <a:blip r:embed="rId1"/>
          <a:stretch>
            <a:fillRect/>
          </a:stretch>
        </p:blipFill>
        <p:spPr>
          <a:xfrm>
            <a:off x="478582" y="980728"/>
            <a:ext cx="840740" cy="299720"/>
          </a:xfrm>
          <a:prstGeom prst="rect">
            <a:avLst/>
          </a:prstGeom>
        </p:spPr>
      </p:pic>
      <p:sp>
        <p:nvSpPr>
          <p:cNvPr id="5" name="内容占位符 4"/>
          <p:cNvSpPr>
            <a:spLocks noGrp="1"/>
          </p:cNvSpPr>
          <p:nvPr>
            <p:ph idx="1"/>
          </p:nvPr>
        </p:nvSpPr>
        <p:spPr>
          <a:xfrm>
            <a:off x="360854" y="746120"/>
            <a:ext cx="11485848" cy="3970318"/>
          </a:xfrm>
        </p:spPr>
        <p:txBody>
          <a:bodyPr/>
          <a:lstStyle/>
          <a:p>
            <a:pPr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开关</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闭合时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由于线圈中的电流增大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故线圈中会产生自感电动势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阻碍电流的增大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故线圈支路中的电流逐渐增大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电路稳定后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线圈中电流不变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但由于其直流电阻小于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故线圈中的电流较大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而电阻所在的支路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由于开始时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线圈中的电流逐渐增大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且电源内阻不可忽略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可知开始时电阻中的电流逐渐减小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在电路稳定后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其电流大小不变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当断开开关时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由于自感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线圈中的电流逐渐减小为零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线圈中产生的感应电流流过电阻时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方向与原来流过电阻的电流方向相反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并逐渐减小为零</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sf502u.jpg" descr="id:2147490974;FounderCES"/>
          <p:cNvPicPr/>
          <p:nvPr/>
        </p:nvPicPr>
        <p:blipFill>
          <a:blip r:embed="rId2"/>
          <a:stretch>
            <a:fillRect/>
          </a:stretch>
        </p:blipFill>
        <p:spPr>
          <a:xfrm>
            <a:off x="4727054" y="4437112"/>
            <a:ext cx="3312368" cy="2016224"/>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要点2.eps" descr="id:2147489380;FounderCES"/>
          <p:cNvPicPr/>
          <p:nvPr/>
        </p:nvPicPr>
        <p:blipFill>
          <a:blip r:embed="rId1"/>
          <a:stretch>
            <a:fillRect/>
          </a:stretch>
        </p:blipFill>
        <p:spPr>
          <a:xfrm>
            <a:off x="428998" y="925972"/>
            <a:ext cx="1092200" cy="383540"/>
          </a:xfrm>
          <a:prstGeom prst="rect">
            <a:avLst/>
          </a:prstGeom>
        </p:spPr>
      </p:pic>
      <p:sp>
        <p:nvSpPr>
          <p:cNvPr id="6" name="内容占位符 5"/>
          <p:cNvSpPr>
            <a:spLocks noGrp="1"/>
          </p:cNvSpPr>
          <p:nvPr>
            <p:ph idx="1"/>
          </p:nvPr>
        </p:nvSpPr>
        <p:spPr>
          <a:xfrm>
            <a:off x="360854" y="746120"/>
            <a:ext cx="11485848" cy="4454233"/>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对</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涡流的理解</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本质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涡流的本质是电磁感应现象，与一般导体或线圈的最大区别是在金属块内自成闭合回路，但它同样遵循法拉第电磁感应定律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产生涡流的两种情况</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块状金属放在变化的磁场中</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块状金属进出磁场或在非匀强磁场中运动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本质都是由于电磁感应而产生的感应电流，同样遵循法拉第电磁感应定律</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238241"/>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产生涡流时的能量转化</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金属块在变化的磁场中，磁场能转化为电能，最终转化为内能</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金属块进出磁场或在非匀强磁场中运动，由于克服安培力做功，金属块的机械能转化为电能，最终转化为内能</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24典例2.eps" descr="id:2147489401;FounderCES"/>
          <p:cNvPicPr/>
          <p:nvPr/>
        </p:nvPicPr>
        <p:blipFill>
          <a:blip r:embed="rId1"/>
          <a:stretch>
            <a:fillRect/>
          </a:stretch>
        </p:blipFill>
        <p:spPr>
          <a:xfrm>
            <a:off x="478582" y="876273"/>
            <a:ext cx="1031875" cy="332105"/>
          </a:xfrm>
          <a:prstGeom prst="rect">
            <a:avLst/>
          </a:prstGeom>
        </p:spPr>
      </p:pic>
      <p:pic>
        <p:nvPicPr>
          <p:cNvPr id="6" name="24答案.eps" descr="id:2147489436;FounderCES"/>
          <p:cNvPicPr/>
          <p:nvPr/>
        </p:nvPicPr>
        <p:blipFill>
          <a:blip r:embed="rId2"/>
          <a:stretch>
            <a:fillRect/>
          </a:stretch>
        </p:blipFill>
        <p:spPr>
          <a:xfrm>
            <a:off x="438414" y="6156278"/>
            <a:ext cx="840740" cy="299720"/>
          </a:xfrm>
          <a:prstGeom prst="rect">
            <a:avLst/>
          </a:prstGeom>
        </p:spPr>
      </p:pic>
      <p:sp>
        <p:nvSpPr>
          <p:cNvPr id="4" name="内容占位符 3"/>
          <p:cNvSpPr>
            <a:spLocks noGrp="1"/>
          </p:cNvSpPr>
          <p:nvPr>
            <p:ph idx="1"/>
          </p:nvPr>
        </p:nvSpPr>
        <p:spPr>
          <a:xfrm>
            <a:off x="369070" y="692696"/>
            <a:ext cx="11485848" cy="5493812"/>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图所示为高频电磁炉的工作示意图</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电磁炉工作时产生的电磁波，完全被线圈底部的屏蔽层和顶板上的铁质锅所吸收，不会泄漏，对人体健康无危害</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于电磁炉，以下说法正确的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1050" b="1">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1050"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1050" b="1">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电磁炉是利用变化的磁场在食物中产生涡流对食物加热的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电磁炉是利用变化的磁场在铁质锅底部产生涡流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使铁质锅底迅速升温</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进而对锅内食物加热的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电磁炉是利用变化的磁场使食物中的极性水分子振动和旋转来对食物加热的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电磁炉跟电炉一样是让电流通过电阻丝产生热量来对食物加热</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1384876" y="6075305"/>
            <a:ext cx="389850" cy="461665"/>
          </a:xfrm>
          <a:prstGeom prst="rect">
            <a:avLst/>
          </a:prstGeom>
        </p:spPr>
        <p:txBody>
          <a:bodyPr wrap="none">
            <a:spAutoFit/>
          </a:bodyPr>
          <a:lstStyle/>
          <a:p>
            <a:r>
              <a:rPr lang="en-US" altLang="zh-CN" sz="2400">
                <a:solidFill>
                  <a:srgbClr val="000000"/>
                </a:solidFill>
              </a:rPr>
              <a:t>B</a:t>
            </a:r>
            <a:endParaRPr lang="zh-CN" altLang="en-US"/>
          </a:p>
        </p:txBody>
      </p:sp>
      <p:pic>
        <p:nvPicPr>
          <p:cNvPr id="7" name="op39u.jpg" descr="id:2147491037;FounderCES"/>
          <p:cNvPicPr/>
          <p:nvPr/>
        </p:nvPicPr>
        <p:blipFill>
          <a:blip r:embed="rId3"/>
          <a:stretch>
            <a:fillRect/>
          </a:stretch>
        </p:blipFill>
        <p:spPr>
          <a:xfrm>
            <a:off x="6311230" y="1808815"/>
            <a:ext cx="4156075" cy="161353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24解析.eps" descr="id:2147489415;FounderCES"/>
          <p:cNvPicPr/>
          <p:nvPr/>
        </p:nvPicPr>
        <p:blipFill>
          <a:blip r:embed="rId1"/>
          <a:stretch>
            <a:fillRect/>
          </a:stretch>
        </p:blipFill>
        <p:spPr>
          <a:xfrm>
            <a:off x="461330" y="934598"/>
            <a:ext cx="840740" cy="299720"/>
          </a:xfrm>
          <a:prstGeom prst="rect">
            <a:avLst/>
          </a:prstGeom>
        </p:spPr>
      </p:pic>
      <p:sp>
        <p:nvSpPr>
          <p:cNvPr id="6" name="内容占位符 5"/>
          <p:cNvSpPr>
            <a:spLocks noGrp="1"/>
          </p:cNvSpPr>
          <p:nvPr>
            <p:ph idx="1"/>
          </p:nvPr>
        </p:nvSpPr>
        <p:spPr>
          <a:xfrm>
            <a:off x="360854" y="746120"/>
            <a:ext cx="11485848" cy="1130246"/>
          </a:xfrm>
        </p:spPr>
        <p:txBody>
          <a:bodyPr/>
          <a:lstStyle/>
          <a:p>
            <a:pPr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电磁炉</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的工作原理是利用变化的电流通过线圈产生变化的磁场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变化的磁场使铁质锅底部产生涡流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锅体温度升高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进而加热食物</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op39u.jpg" descr="id:2147491037;FounderCES"/>
          <p:cNvPicPr/>
          <p:nvPr/>
        </p:nvPicPr>
        <p:blipFill>
          <a:blip r:embed="rId2"/>
          <a:stretch>
            <a:fillRect/>
          </a:stretch>
        </p:blipFill>
        <p:spPr>
          <a:xfrm>
            <a:off x="3740202" y="2152322"/>
            <a:ext cx="4711706" cy="1829483"/>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2776"/>
            <a:ext cx="11485848" cy="1200329"/>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电磁感应</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中的动力学问题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解决电磁感应中的动力学问题的一般思路是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先电后力</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，具体思路如下</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2680140" y="729392"/>
            <a:ext cx="6727434" cy="755392"/>
          </a:xfrm>
          <a:prstGeom prst="rect">
            <a:avLst/>
          </a:prstGeom>
        </p:spPr>
      </p:pic>
      <p:pic>
        <p:nvPicPr>
          <p:cNvPr id="4" name="情境1.eps" descr="id:2147491072;FounderCES"/>
          <p:cNvPicPr/>
          <p:nvPr/>
        </p:nvPicPr>
        <p:blipFill>
          <a:blip r:embed="rId2"/>
          <a:stretch>
            <a:fillRect/>
          </a:stretch>
        </p:blipFill>
        <p:spPr>
          <a:xfrm>
            <a:off x="370999" y="1556792"/>
            <a:ext cx="1115695" cy="391795"/>
          </a:xfrm>
          <a:prstGeom prst="rect">
            <a:avLst/>
          </a:prstGeom>
        </p:spPr>
      </p:pic>
      <p:pic>
        <p:nvPicPr>
          <p:cNvPr id="6" name="dj1u.jpg" descr="id:2147491079;FounderCES"/>
          <p:cNvPicPr/>
          <p:nvPr/>
        </p:nvPicPr>
        <p:blipFill>
          <a:blip r:embed="rId3"/>
          <a:stretch>
            <a:fillRect/>
          </a:stretch>
        </p:blipFill>
        <p:spPr>
          <a:xfrm>
            <a:off x="2422798" y="2565157"/>
            <a:ext cx="6839585" cy="4063365"/>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477590"/>
              </a:xfrm>
            </p:spPr>
            <p:txBody>
              <a:bodyPr/>
              <a:lstStyle/>
              <a:p>
                <a:pPr hangingPunct="0">
                  <a:lnSpc>
                    <a:spcPct val="130000"/>
                  </a:lnSpc>
                  <a:spcAft>
                    <a:spcPts val="0"/>
                  </a:spcAft>
                </a:pPr>
                <a:r>
                  <a:rPr lang="en-US" altLang="zh-CN" sz="2200"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sz="2200"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多选</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如图所示，两平行光滑长直金属导轨水平放置，间距为</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abcd</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区域有匀强磁场，磁感应强度大小为</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，方向竖直向上</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初始时刻，磁场外的细金属杆</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以初速度</a:t>
                </a:r>
                <a:r>
                  <a:rPr lang="en-US" altLang="zh-CN" sz="22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向右运动</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磁场内的细金属杆</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处于静止状态，且到</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cd</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的距离为</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两杆在磁场内未相撞且</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离开磁场时的速度为</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sz="22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，两金属杆与导轨接触良好且运动过程中始终与导轨垂直</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金属杆</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质量为</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，金属杆</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质量为</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，两杆在导轨间的电阻均为</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，感应电流产生的磁场及导轨的电阻忽略不计</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下列说法正确的</a:t>
                </a:r>
                <a:r>
                  <a:rPr lang="zh-CN" altLang="zh-CN" sz="2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sz="2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刚进入磁场时</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两端的电势差</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sz="2200"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BL</a:t>
                </a:r>
                <a:r>
                  <a:rPr lang="en-US" altLang="zh-CN" sz="22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在磁场内运动过程产生的热量</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sSubSup>
                          <m:sSubSup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sz="22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𝟏𝟔</m:t>
                        </m:r>
                      </m:den>
                    </m:f>
                  </m:oMath>
                </a14:m>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在磁场内运动过程中的最小加速度的大小为</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e>
                          <m:sup>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sSup>
                          <m:sSup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𝑳</m:t>
                            </m:r>
                          </m:e>
                          <m:sup>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sSub>
                          <m:sSub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sz="22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𝒎𝑹</m:t>
                        </m:r>
                      </m:den>
                    </m:f>
                  </m:oMath>
                </a14:m>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在磁场内运动的时间</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Sub>
                          <m:sSub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Sub>
                          <m:sSub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𝒗</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den>
                    </m:f>
                  </m:oMath>
                </a14:m>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𝒎𝑹</m:t>
                        </m:r>
                      </m:num>
                      <m:den>
                        <m:sSup>
                          <m:sSup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e>
                          <m:sup>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sSup>
                          <m:sSup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𝑳</m:t>
                            </m:r>
                          </m:e>
                          <m:sup>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5477590"/>
              </a:xfrm>
              <a:blipFill rotWithShape="1">
                <a:blip r:embed="rId1"/>
                <a:stretch>
                  <a:fillRect l="-2" t="-12" r="1" b="1"/>
                </a:stretch>
              </a:blipFill>
            </p:spPr>
            <p:txBody>
              <a:bodyPr/>
              <a:lstStyle/>
              <a:p>
                <a:r>
                  <a:rPr lang="zh-CN" altLang="en-US">
                    <a:noFill/>
                  </a:rPr>
                  <a:t> </a:t>
                </a:r>
              </a:p>
            </p:txBody>
          </p:sp>
        </mc:Fallback>
      </mc:AlternateContent>
      <p:pic>
        <p:nvPicPr>
          <p:cNvPr id="3" name="24典例1.eps" descr="id:2147491093;FounderCES"/>
          <p:cNvPicPr/>
          <p:nvPr/>
        </p:nvPicPr>
        <p:blipFill>
          <a:blip r:embed="rId2"/>
          <a:stretch>
            <a:fillRect/>
          </a:stretch>
        </p:blipFill>
        <p:spPr>
          <a:xfrm>
            <a:off x="427385" y="836712"/>
            <a:ext cx="1203325" cy="387350"/>
          </a:xfrm>
          <a:prstGeom prst="rect">
            <a:avLst/>
          </a:prstGeom>
        </p:spPr>
      </p:pic>
      <p:pic>
        <p:nvPicPr>
          <p:cNvPr id="4" name="sf510u.jpg" descr="id:2147491086;FounderCES"/>
          <p:cNvPicPr/>
          <p:nvPr/>
        </p:nvPicPr>
        <p:blipFill>
          <a:blip r:embed="rId3"/>
          <a:stretch>
            <a:fillRect/>
          </a:stretch>
        </p:blipFill>
        <p:spPr>
          <a:xfrm>
            <a:off x="7823398" y="3284984"/>
            <a:ext cx="3799840" cy="1717040"/>
          </a:xfrm>
          <a:prstGeom prst="rect">
            <a:avLst/>
          </a:prstGeom>
        </p:spPr>
      </p:pic>
      <p:pic>
        <p:nvPicPr>
          <p:cNvPr id="5" name="24答案.eps" descr="id:2147491107;FounderCES"/>
          <p:cNvPicPr/>
          <p:nvPr/>
        </p:nvPicPr>
        <p:blipFill>
          <a:blip r:embed="rId4"/>
          <a:stretch>
            <a:fillRect/>
          </a:stretch>
        </p:blipFill>
        <p:spPr>
          <a:xfrm>
            <a:off x="427385" y="6164442"/>
            <a:ext cx="840740" cy="299720"/>
          </a:xfrm>
          <a:prstGeom prst="rect">
            <a:avLst/>
          </a:prstGeom>
        </p:spPr>
      </p:pic>
      <p:sp>
        <p:nvSpPr>
          <p:cNvPr id="6" name="矩形 5"/>
          <p:cNvSpPr/>
          <p:nvPr/>
        </p:nvSpPr>
        <p:spPr>
          <a:xfrm>
            <a:off x="1342678" y="6100721"/>
            <a:ext cx="591829" cy="430887"/>
          </a:xfrm>
          <a:prstGeom prst="rect">
            <a:avLst/>
          </a:prstGeom>
        </p:spPr>
        <p:txBody>
          <a:bodyPr wrap="none">
            <a:spAutoFit/>
          </a:bodyPr>
          <a:lstStyle/>
          <a:p>
            <a:r>
              <a:rPr lang="en-US" altLang="zh-CN" sz="2200">
                <a:solidFill>
                  <a:srgbClr val="000000"/>
                </a:solidFill>
              </a:rPr>
              <a:t>CD</a:t>
            </a:r>
            <a:endParaRPr lang="zh-CN" altLang="en-US" sz="22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761385"/>
              </a:xfrm>
            </p:spPr>
            <p:txBody>
              <a:bodyPr/>
              <a:lstStyle/>
              <a:p>
                <a:pPr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题意可知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初始时刻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在磁场外以</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初速度</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en-US" altLang="zh-CN" b="1" i="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向右运动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故其刚进入磁场时切割磁感线产生</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的感</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应电动势</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BL</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由闭合电路欧姆定律及电势</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高低</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关系可得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BL</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进入</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磁场后</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受到的安培力等大、反向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故二者整体动量守恒</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可得</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在该过程中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由功能关系可得</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e>
                        </m:d>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两杆的电阻相等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联立解得</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oMath>
                </a14:m>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在磁场内运动过程中产生的热量为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𝟑𝟐</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离开磁场时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两杆切割磁感线产生的感应电动势极性相反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回路中的电流最小</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5761385"/>
              </a:xfrm>
              <a:blipFill rotWithShape="1">
                <a:blip r:embed="rId1"/>
                <a:stretch>
                  <a:fillRect l="-2" t="-11" r="1"/>
                </a:stretch>
              </a:blipFill>
            </p:spPr>
            <p:txBody>
              <a:bodyPr/>
              <a:lstStyle/>
              <a:p>
                <a:r>
                  <a:rPr lang="zh-CN" altLang="en-US">
                    <a:noFill/>
                  </a:rPr>
                  <a:t> </a:t>
                </a:r>
              </a:p>
            </p:txBody>
          </p:sp>
        </mc:Fallback>
      </mc:AlternateContent>
      <p:pic>
        <p:nvPicPr>
          <p:cNvPr id="3" name="24解析.eps" descr="id:2147491100;FounderCES"/>
          <p:cNvPicPr/>
          <p:nvPr/>
        </p:nvPicPr>
        <p:blipFill>
          <a:blip r:embed="rId2"/>
          <a:stretch>
            <a:fillRect/>
          </a:stretch>
        </p:blipFill>
        <p:spPr>
          <a:xfrm>
            <a:off x="429930" y="954850"/>
            <a:ext cx="840740" cy="299720"/>
          </a:xfrm>
          <a:prstGeom prst="rect">
            <a:avLst/>
          </a:prstGeom>
        </p:spPr>
      </p:pic>
      <p:pic>
        <p:nvPicPr>
          <p:cNvPr id="4" name="sf510u.jpg" descr="id:2147491086;FounderCES"/>
          <p:cNvPicPr/>
          <p:nvPr/>
        </p:nvPicPr>
        <p:blipFill>
          <a:blip r:embed="rId3"/>
          <a:stretch>
            <a:fillRect/>
          </a:stretch>
        </p:blipFill>
        <p:spPr>
          <a:xfrm>
            <a:off x="7751390" y="908720"/>
            <a:ext cx="3799840" cy="1717040"/>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896149"/>
              </a:xfrm>
            </p:spPr>
            <p:txBody>
              <a:bodyPr/>
              <a:lstStyle/>
              <a:p>
                <a:pPr hangingPunct="0">
                  <a:spcAft>
                    <a:spcPts val="0"/>
                  </a:spcAft>
                </a:pP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受到的安培力最小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的加速度最小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此时有</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BL</a:t>
                </a:r>
                <a14:m>
                  <m:oMath xmlns:m="http://schemas.openxmlformats.org/officeDocument/2006/math">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e>
                    </m: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𝑬</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联立解得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磁场</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运动过程</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中最小加速度的大小为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𝑳</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𝒎𝑹</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开始运动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到其离开磁场的过程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由动量定理可得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14:m>
                  <m:oMath xmlns:m="http://schemas.openxmlformats.org/officeDocument/2006/math">
                    <m:bar>
                      <m:barPr>
                        <m:pos m:val="top"/>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𝑰</m:t>
                        </m:r>
                      </m:e>
                    </m:bar>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又由</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bar>
                      <m:barPr>
                        <m:pos m:val="top"/>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𝑰</m:t>
                        </m:r>
                      </m:e>
                    </m:bar>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𝑩𝑳</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bar>
                              <m:barPr>
                                <m:pos m:val="top"/>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ba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sub>
                        </m:sSub>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bar>
                              <m:barPr>
                                <m:pos m:val="top"/>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ba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𝑵</m:t>
                            </m:r>
                          </m:sub>
                        </m:sSub>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可得</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𝑳</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sub>
                        </m:sSub>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𝒎𝑹</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𝑳</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整体动量守恒</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可得</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mx</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mx</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代入得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在磁场内运动的时间为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𝒎𝑹</m:t>
                        </m:r>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𝑳</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4896149"/>
              </a:xfrm>
              <a:blipFill rotWithShape="1">
                <a:blip r:embed="rId1"/>
                <a:stretch>
                  <a:fillRect l="-2" t="-13" r="1" b="6"/>
                </a:stretch>
              </a:blipFill>
            </p:spPr>
            <p:txBody>
              <a:bodyPr/>
              <a:lstStyle/>
              <a:p>
                <a:r>
                  <a:rPr lang="zh-CN" altLang="en-US">
                    <a:noFill/>
                  </a:rPr>
                  <a:t> </a:t>
                </a:r>
              </a:p>
            </p:txBody>
          </p:sp>
        </mc:Fallback>
      </mc:AlternateContent>
      <p:pic>
        <p:nvPicPr>
          <p:cNvPr id="3" name="sf510u.jpg" descr="id:2147491086;FounderCES"/>
          <p:cNvPicPr/>
          <p:nvPr/>
        </p:nvPicPr>
        <p:blipFill>
          <a:blip r:embed="rId2"/>
          <a:stretch>
            <a:fillRect/>
          </a:stretch>
        </p:blipFill>
        <p:spPr>
          <a:xfrm>
            <a:off x="5087094" y="4825433"/>
            <a:ext cx="3799840" cy="1717040"/>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322163"/>
          </a:xfrm>
        </p:spPr>
        <p:txBody>
          <a:bodyPr/>
          <a:lstStyle/>
          <a:p>
            <a:pPr hangingPunct="0">
              <a:lnSpc>
                <a:spcPct val="130000"/>
              </a:lnSpc>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电磁感应</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中的能量和动量问题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电磁感应现象中的能量问题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能量的转化</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感应电流在磁场中受安培力，导体克服安培力做功，将机械能转化为电能，再通过电流做功转化为焦耳热或其他形式的能；安培力做正功将电能转化为机械能</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电磁感应现象的能量转化，实质是其他形式的能和电能之间的转化</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电磁感应现象中焦耳热的计算方法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若回路中电流恒定：可以利用电路结构及</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直接进行计算</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若回路中电流变化：</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可以利用克服安培力做的功求解，即</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克服安培力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可以利用能量守恒定律求解，其他形式能的减少量等于产生的焦耳热</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情境2.eps" descr="id:2147491114;FounderCES"/>
          <p:cNvPicPr/>
          <p:nvPr/>
        </p:nvPicPr>
        <p:blipFill>
          <a:blip r:embed="rId1"/>
          <a:stretch>
            <a:fillRect/>
          </a:stretch>
        </p:blipFill>
        <p:spPr>
          <a:xfrm>
            <a:off x="478582" y="836712"/>
            <a:ext cx="1104265" cy="38735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2225399" y="692696"/>
            <a:ext cx="7511130" cy="741973"/>
          </a:xfrm>
          <a:prstGeom prst="rect">
            <a:avLst/>
          </a:prstGeom>
        </p:spPr>
      </p:pic>
      <p:pic>
        <p:nvPicPr>
          <p:cNvPr id="5" name="知识点1.eps" descr="id:2147489289;FounderCES"/>
          <p:cNvPicPr/>
          <p:nvPr/>
        </p:nvPicPr>
        <p:blipFill>
          <a:blip r:embed="rId2"/>
          <a:stretch>
            <a:fillRect/>
          </a:stretch>
        </p:blipFill>
        <p:spPr>
          <a:xfrm>
            <a:off x="406574" y="1565418"/>
            <a:ext cx="1306195" cy="360680"/>
          </a:xfrm>
          <a:prstGeom prst="rect">
            <a:avLst/>
          </a:prstGeom>
        </p:spPr>
      </p:pic>
      <p:sp>
        <p:nvSpPr>
          <p:cNvPr id="4" name="内容占位符 3"/>
          <p:cNvSpPr>
            <a:spLocks noGrp="1"/>
          </p:cNvSpPr>
          <p:nvPr>
            <p:ph idx="1"/>
          </p:nvPr>
        </p:nvSpPr>
        <p:spPr>
          <a:xfrm>
            <a:off x="360854" y="1412776"/>
            <a:ext cx="11485848" cy="2792239"/>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自感</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现象</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概念</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由线圈自身的电流变化所产生的电磁感应现象</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产生原因</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通过线圈的磁通量发生了变化</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692696"/>
                <a:ext cx="11485848" cy="6017994"/>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动量观点在电磁感应现象中的应用</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电磁感应中的某些题目可以从动量角度分析，运用动量定理或动量守恒定律解决</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应用动量定理可以由动量变化来求解变力的冲量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如在导体棒做非匀变速运动的问题中，应用动量定理可以解决应用牛顿运动定律时不易解答的问题</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导体棒或金属框在感应电流所引起的安培力作用下做非匀变速直线运动时，</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安培力的冲量为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BIl</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Blq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通过导体棒或金属框某一横截面的电荷量为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𝑬</m:t>
                        </m:r>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e>
                          <m:sub>
                            <m:r>
                              <m:rPr>
                                <m:nor/>
                              </m:rPr>
                              <a:rPr lang="zh-CN" altLang="zh-CN" b="1" baseline="-25000">
                                <a:solidFill>
                                  <a:srgbClr val="000000"/>
                                </a:solidFill>
                                <a:latin typeface="Cambria Math" panose="02040503050406030204" pitchFamily="18" charset="0"/>
                                <a:ea typeface="宋体" panose="02010600030101010101" pitchFamily="2" charset="-122"/>
                                <a:cs typeface="Times New Roman" panose="02020603050405020304" pitchFamily="18" charset="0"/>
                              </a:rPr>
                              <m:t>总</m:t>
                            </m:r>
                          </m:sub>
                        </m:sSub>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𝜱</m:t>
                        </m:r>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e>
                          <m:sub>
                            <m:r>
                              <m:rPr>
                                <m:nor/>
                              </m:rPr>
                              <a:rPr lang="zh-CN" altLang="zh-CN" b="1" baseline="-25000">
                                <a:solidFill>
                                  <a:srgbClr val="000000"/>
                                </a:solidFill>
                                <a:latin typeface="Cambria Math" panose="02040503050406030204" pitchFamily="18" charset="0"/>
                                <a:ea typeface="宋体" panose="02010600030101010101" pitchFamily="2" charset="-122"/>
                                <a:cs typeface="Times New Roman" panose="02020603050405020304" pitchFamily="18" charset="0"/>
                              </a:rPr>
                              <m:t>总</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𝜱</m:t>
                        </m:r>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e>
                          <m:sub>
                            <m:r>
                              <m:rPr>
                                <m:nor/>
                              </m:rPr>
                              <a:rPr lang="zh-CN" altLang="zh-CN" b="1" baseline="-25000">
                                <a:solidFill>
                                  <a:srgbClr val="000000"/>
                                </a:solidFill>
                                <a:latin typeface="Cambria Math" panose="02040503050406030204" pitchFamily="18" charset="0"/>
                                <a:ea typeface="宋体" panose="02010600030101010101" pitchFamily="2" charset="-122"/>
                                <a:cs typeface="Times New Roman" panose="02020603050405020304" pitchFamily="18" charset="0"/>
                              </a:rPr>
                              <m:t>总</m:t>
                            </m:r>
                          </m:sub>
                        </m:sSub>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磁通量的变化量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Blx</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如果安培力是导体棒或金属框受到的合力，则</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当题目中仅涉及速度</a:t>
                </a:r>
                <a:r>
                  <a:rPr lang="en-US" altLang="zh-CN" b="1" i="1" spc="-10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、电荷量</a:t>
                </a:r>
                <a:r>
                  <a:rPr lang="en-US" altLang="zh-CN"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、运动时间</a:t>
                </a:r>
                <a:r>
                  <a:rPr lang="en-US" altLang="zh-CN"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、运动位移</a:t>
                </a:r>
                <a:r>
                  <a:rPr lang="en-US" altLang="zh-CN"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时用动量定理求解更方便</a:t>
                </a:r>
                <a:r>
                  <a:rPr lang="en-US" altLang="zh-CN" b="1" spc="-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692696"/>
                <a:ext cx="11485848" cy="6017994"/>
              </a:xfrm>
              <a:blipFill rotWithShape="1">
                <a:blip r:embed="rId1"/>
                <a:stretch>
                  <a:fillRect l="-2" t="-9" r="1"/>
                </a:stretch>
              </a:blipFill>
            </p:spPr>
            <p:txBody>
              <a:bodyPr/>
              <a:lstStyle/>
              <a:p>
                <a:r>
                  <a:rPr lang="zh-CN" altLang="en-US">
                    <a:noFill/>
                  </a:rPr>
                  <a:t> </a:t>
                </a:r>
              </a:p>
            </p:txBody>
          </p:sp>
        </mc:Fallback>
      </mc:AlternateContent>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双棒在相互平行的水平轨道间做切割磁感线运动时，若这两根导体棒所受的安培力等大反向，合外力为零，则两导体棒的总动量守恒，解决此类问题往往要应用动量守恒定律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电磁感应中有关导体棒动量问题的注意事项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涉及单棒问题，一般考虑动量定理</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涉及双棒问题，一般考虑动量守恒定律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分析导体棒的运动过程时要注意电路的串、并联及能量转化和守恒</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5591724"/>
              </a:xfrm>
            </p:spPr>
            <p:txBody>
              <a:bodyPr/>
              <a:lstStyle/>
              <a:p>
                <a:pPr hangingPunct="0">
                  <a:lnSpc>
                    <a:spcPct val="130000"/>
                  </a:lnSpc>
                  <a:spcAft>
                    <a:spcPts val="0"/>
                  </a:spcAft>
                </a:pPr>
                <a:r>
                  <a:rPr lang="en-US" altLang="zh-CN" sz="2200"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sz="2200"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多选</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如图所示，间距均为</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的光滑水平金属导轨与半径为</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的光滑半圆金属导轨平滑连接，半圆导轨在竖直平面内，水平导轨处于方向竖直向上、磁感应强度大小为</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的匀强磁场中</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在水平导轨上放置</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cd</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两导体棒，两棒长度均为</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、质量分别为</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、电阻分别为</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，两导体棒到半圆导轨底端的距离分别为</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足够大，</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现给</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棒一水平向右的初速度</a:t>
                </a:r>
                <a:r>
                  <a:rPr lang="en-US" altLang="zh-CN" sz="22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，大小为</a:t>
                </a:r>
                <a:r>
                  <a:rPr lang="en-US" altLang="zh-CN" sz="22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14:m>
                  <m:oMath xmlns:m="http://schemas.openxmlformats.org/officeDocument/2006/math">
                    <m:rad>
                      <m:radPr>
                        <m:degHide m:val="on"/>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m:rPr>
                            <m:nor/>
                          </m:rP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e>
                    </m:rad>
                  </m:oMath>
                </a14:m>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，一段时间后</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cd</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棒通过半圆导轨最高点后，恰好落到其初始位置</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cd</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棒离开导轨前两棒与导轨始终垂直且接触良好，两导体棒间未发生碰撞，导轨电阻不计，重力加速度为</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，下列说法正确的是</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cd</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棒离开磁场前已与</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棒达到共速</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cd</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棒刚进入半圆导轨瞬间</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其两端电压为</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𝟐𝟓</m:t>
                        </m:r>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oMath>
                </a14:m>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BL</a:t>
                </a:r>
                <a14:m>
                  <m:oMath xmlns:m="http://schemas.openxmlformats.org/officeDocument/2006/math">
                    <m:rad>
                      <m:radPr>
                        <m:degHide m:val="on"/>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m:rPr>
                            <m:nor/>
                          </m:rP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e>
                    </m:rad>
                  </m:oMath>
                </a14:m>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cd</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棒离开半圆导轨前</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通过其横截面的电荷量为</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𝑩𝑳</m:t>
                        </m:r>
                      </m:den>
                    </m:f>
                    <m:rad>
                      <m:radPr>
                        <m:degHide m:val="on"/>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m:rPr>
                            <m:nor/>
                          </m:rP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e>
                    </m:rad>
                  </m:oMath>
                </a14:m>
                <a:r>
                  <a:rPr lang="en-US"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cd</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棒离开水平导轨前</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棒上产生的焦耳热为</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sz="2200"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𝟐𝟐𝟓</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r>
                          <m:rPr>
                            <m:nor/>
                          </m:rP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𝟑𝟐</m:t>
                        </m:r>
                      </m:den>
                    </m:f>
                  </m:oMath>
                </a14:m>
                <a:r>
                  <a:rPr lang="en-US"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5591724"/>
              </a:xfrm>
              <a:blipFill rotWithShape="1">
                <a:blip r:embed="rId1"/>
                <a:stretch>
                  <a:fillRect l="-2" t="-11" r="1" b="10"/>
                </a:stretch>
              </a:blipFill>
            </p:spPr>
            <p:txBody>
              <a:bodyPr/>
              <a:lstStyle/>
              <a:p>
                <a:r>
                  <a:rPr lang="zh-CN" altLang="en-US">
                    <a:noFill/>
                  </a:rPr>
                  <a:t> </a:t>
                </a:r>
              </a:p>
            </p:txBody>
          </p:sp>
        </mc:Fallback>
      </mc:AlternateContent>
      <p:pic>
        <p:nvPicPr>
          <p:cNvPr id="4" name="24典例2.eps" descr="id:2147491128;FounderCES"/>
          <p:cNvPicPr/>
          <p:nvPr/>
        </p:nvPicPr>
        <p:blipFill>
          <a:blip r:embed="rId2"/>
          <a:stretch>
            <a:fillRect/>
          </a:stretch>
        </p:blipFill>
        <p:spPr>
          <a:xfrm>
            <a:off x="478582" y="836712"/>
            <a:ext cx="958215" cy="308610"/>
          </a:xfrm>
          <a:prstGeom prst="rect">
            <a:avLst/>
          </a:prstGeom>
        </p:spPr>
      </p:pic>
      <p:pic>
        <p:nvPicPr>
          <p:cNvPr id="6" name="sf511u.jpg" descr="id:2147491121;FounderCES"/>
          <p:cNvPicPr/>
          <p:nvPr/>
        </p:nvPicPr>
        <p:blipFill>
          <a:blip r:embed="rId3"/>
          <a:stretch>
            <a:fillRect/>
          </a:stretch>
        </p:blipFill>
        <p:spPr>
          <a:xfrm>
            <a:off x="8244982" y="3501008"/>
            <a:ext cx="3601720" cy="2256155"/>
          </a:xfrm>
          <a:prstGeom prst="rect">
            <a:avLst/>
          </a:prstGeom>
        </p:spPr>
      </p:pic>
      <p:pic>
        <p:nvPicPr>
          <p:cNvPr id="7" name="24答案.eps" descr="id:2147491142;FounderCES"/>
          <p:cNvPicPr/>
          <p:nvPr/>
        </p:nvPicPr>
        <p:blipFill>
          <a:blip r:embed="rId4"/>
          <a:stretch>
            <a:fillRect/>
          </a:stretch>
        </p:blipFill>
        <p:spPr>
          <a:xfrm>
            <a:off x="478582" y="6261324"/>
            <a:ext cx="840740" cy="299720"/>
          </a:xfrm>
          <a:prstGeom prst="rect">
            <a:avLst/>
          </a:prstGeom>
        </p:spPr>
      </p:pic>
      <p:sp>
        <p:nvSpPr>
          <p:cNvPr id="8" name="矩形 7"/>
          <p:cNvSpPr/>
          <p:nvPr/>
        </p:nvSpPr>
        <p:spPr>
          <a:xfrm>
            <a:off x="1441227" y="6209986"/>
            <a:ext cx="575799" cy="430887"/>
          </a:xfrm>
          <a:prstGeom prst="rect">
            <a:avLst/>
          </a:prstGeom>
        </p:spPr>
        <p:txBody>
          <a:bodyPr wrap="none">
            <a:spAutoFit/>
          </a:bodyPr>
          <a:lstStyle/>
          <a:p>
            <a:r>
              <a:rPr lang="en-US" altLang="zh-CN" sz="2200">
                <a:solidFill>
                  <a:srgbClr val="000000"/>
                </a:solidFill>
              </a:rPr>
              <a:t>BD</a:t>
            </a:r>
            <a:endParaRPr lang="zh-CN" altLang="en-US" sz="22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5929252"/>
              </a:xfrm>
            </p:spPr>
            <p:txBody>
              <a:bodyPr/>
              <a:lstStyle/>
              <a:p>
                <a:pPr hangingPunct="0">
                  <a:lnSpc>
                    <a:spcPct val="130000"/>
                  </a:lnSpc>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棒离开半圆导轨时速度为</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由平抛运动</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规律</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lnSpc>
                    <a:spcPct val="130000"/>
                  </a:lnSpc>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m:rPr>
                            <m:nor/>
                          </m:rP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e>
                    </m:ra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棒从离开</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磁场</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lnSpc>
                    <a:spcPct val="130000"/>
                  </a:lnSpc>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瞬间</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到半圆导轨最高点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由动能定理有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m:rPr>
                            <m:nor/>
                          </m:rP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e>
                    </m:ra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两棒在磁场中运动时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所受</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安培力</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lnSpc>
                    <a:spcPct val="130000"/>
                  </a:lnSpc>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大反向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故整体动量守恒</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𝟕𝟓</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m:t>
                        </m:r>
                      </m:den>
                    </m:f>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m:rPr>
                            <m:nor/>
                          </m:rP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e>
                    </m:ra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棒刚进入半圆导轨瞬间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其两端电压为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BL</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𝟐𝟓</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BL</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m:rPr>
                            <m:nor/>
                          </m:rP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e>
                    </m:ra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棒离开磁场前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由动量定理可知</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BL</a:t>
                </a:r>
                <a14:m>
                  <m:oMath xmlns:m="http://schemas.openxmlformats.org/officeDocument/2006/math">
                    <m:bar>
                      <m:barPr>
                        <m:pos m:val="top"/>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𝑰</m:t>
                        </m:r>
                      </m:e>
                    </m:bar>
                  </m:oMath>
                </a14:m>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又有</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bar>
                      <m:barPr>
                        <m:pos m:val="top"/>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𝑰</m:t>
                        </m:r>
                      </m:e>
                    </m:bar>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𝑩𝑳</m:t>
                        </m:r>
                      </m:den>
                    </m:f>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m:rPr>
                            <m:nor/>
                          </m:rP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e>
                    </m:ra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棒离开磁场之后进入半圆轨道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棒仍切割磁场产生感应电流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故通过导体棒</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的电荷量大于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𝑩𝑳</m:t>
                        </m:r>
                      </m:den>
                    </m:f>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m:rPr>
                            <m:nor/>
                          </m:rP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e>
                    </m:ra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5929252"/>
              </a:xfrm>
              <a:blipFill rotWithShape="1">
                <a:blip r:embed="rId1"/>
                <a:stretch>
                  <a:fillRect l="-2" t="-11" r="1" b="4"/>
                </a:stretch>
              </a:blipFill>
            </p:spPr>
            <p:txBody>
              <a:bodyPr/>
              <a:lstStyle/>
              <a:p>
                <a:r>
                  <a:rPr lang="zh-CN" altLang="en-US">
                    <a:noFill/>
                  </a:rPr>
                  <a:t> </a:t>
                </a:r>
              </a:p>
            </p:txBody>
          </p:sp>
        </mc:Fallback>
      </mc:AlternateContent>
      <p:pic>
        <p:nvPicPr>
          <p:cNvPr id="4" name="24解析.eps" descr="id:2147491135;FounderCES"/>
          <p:cNvPicPr/>
          <p:nvPr/>
        </p:nvPicPr>
        <p:blipFill>
          <a:blip r:embed="rId2"/>
          <a:stretch>
            <a:fillRect/>
          </a:stretch>
        </p:blipFill>
        <p:spPr>
          <a:xfrm>
            <a:off x="478582" y="980728"/>
            <a:ext cx="840740" cy="299720"/>
          </a:xfrm>
          <a:prstGeom prst="rect">
            <a:avLst/>
          </a:prstGeom>
        </p:spPr>
      </p:pic>
      <p:pic>
        <p:nvPicPr>
          <p:cNvPr id="5" name="sf511u.jpg" descr="id:2147491121;FounderCES"/>
          <p:cNvPicPr/>
          <p:nvPr/>
        </p:nvPicPr>
        <p:blipFill>
          <a:blip r:embed="rId3"/>
          <a:stretch>
            <a:fillRect/>
          </a:stretch>
        </p:blipFill>
        <p:spPr>
          <a:xfrm>
            <a:off x="8254126" y="980728"/>
            <a:ext cx="3601720" cy="2256155"/>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2030730"/>
              </a:xfrm>
            </p:spPr>
            <p:txBody>
              <a:bodyPr/>
              <a:lstStyle/>
              <a:p>
                <a:pPr hangingPunct="0">
                  <a:lnSpc>
                    <a:spcPct val="130000"/>
                  </a:lnSpc>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根据能量守恒定律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系统产生的焦耳热为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两导体棒产生的焦耳热与电阻成正比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棒上产生的焦耳热为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𝟐𝟐𝟓</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r>
                          <m:rPr>
                            <m:nor/>
                          </m:rP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𝟑𝟐</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2030730"/>
              </a:xfrm>
              <a:blipFill rotWithShape="1">
                <a:blip r:embed="rId1"/>
                <a:stretch>
                  <a:fillRect l="-2" t="-31" r="1" b="31"/>
                </a:stretch>
              </a:blipFill>
            </p:spPr>
            <p:txBody>
              <a:bodyPr/>
              <a:lstStyle/>
              <a:p>
                <a:r>
                  <a:rPr lang="zh-CN" altLang="en-US">
                    <a:noFill/>
                  </a:rPr>
                  <a:t> </a:t>
                </a:r>
              </a:p>
            </p:txBody>
          </p:sp>
        </mc:Fallback>
      </mc:AlternateContent>
      <p:pic>
        <p:nvPicPr>
          <p:cNvPr id="5" name="sf511u.jpg" descr="id:2147491121;FounderCES"/>
          <p:cNvPicPr/>
          <p:nvPr/>
        </p:nvPicPr>
        <p:blipFill>
          <a:blip r:embed="rId2"/>
          <a:stretch>
            <a:fillRect/>
          </a:stretch>
        </p:blipFill>
        <p:spPr>
          <a:xfrm>
            <a:off x="4871070" y="2420888"/>
            <a:ext cx="3601720" cy="2256155"/>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523105"/>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电磁感应</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中的图像问题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等图像问题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明确图像的种类，即是</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图像还是</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图像，或者</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分析电磁感应的具体过程；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根据楞次定律或右手定则判断感应电动势或感应电流的方向；</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根据法拉第电磁感应定律求出感应电动势的大小，根据闭合电路欧姆定律求出感应电流的大小；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结合安培力、牛顿运动定律等知识分析其他相关问题</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情境3.eps" descr="id:2147491149;FounderCES"/>
          <p:cNvPicPr/>
          <p:nvPr/>
        </p:nvPicPr>
        <p:blipFill>
          <a:blip r:embed="rId1"/>
          <a:stretch>
            <a:fillRect/>
          </a:stretch>
        </p:blipFill>
        <p:spPr>
          <a:xfrm>
            <a:off x="550590" y="908720"/>
            <a:ext cx="1080135" cy="379095"/>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620688"/>
            <a:ext cx="11485848" cy="57624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线框进入磁场的图像问题</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如下表所示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graphicFrame>
            <p:nvGraphicFramePr>
              <p:cNvPr id="2" name="表格 1"/>
              <p:cNvGraphicFramePr>
                <a:graphicFrameLocks noGrp="1"/>
              </p:cNvGraphicFramePr>
              <p:nvPr/>
            </p:nvGraphicFramePr>
            <p:xfrm>
              <a:off x="191562" y="1268760"/>
              <a:ext cx="11800730" cy="4966272"/>
            </p:xfrm>
            <a:graphic>
              <a:graphicData uri="http://schemas.openxmlformats.org/drawingml/2006/table">
                <a:tbl>
                  <a:tblPr firstRow="1" firstCol="1" bandRow="1"/>
                  <a:tblGrid>
                    <a:gridCol w="880986"/>
                    <a:gridCol w="2182202"/>
                    <a:gridCol w="2625444"/>
                    <a:gridCol w="2376264"/>
                    <a:gridCol w="3735834"/>
                  </a:tblGrid>
                  <a:tr h="584687">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类型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光滑水平面上运动的正方形线框</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8846" marR="8846"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运动图像</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进入磁场开始计时</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8846" marR="8846"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电流变化图像</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逆时针方向为正</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8846" marR="8846"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分析</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8846" marR="8846"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r>
                  <a:tr h="2491698">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不受</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外力</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endParaRPr lang="zh-CN" altLang="en-US" sz="2400"/>
                        </a:p>
                      </a:txBody>
                      <a:tcPr marL="8846" marR="8846"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50000"/>
                            </a:lnSpc>
                            <a:spcAft>
                              <a:spcPts val="0"/>
                            </a:spcAf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8846" marR="8846"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50000"/>
                            </a:lnSpc>
                            <a:spcAft>
                              <a:spcPts val="0"/>
                            </a:spcAf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8846" marR="8846"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l"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线框进入磁场时</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安</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𝑩</m:t>
                                      </m:r>
                                    </m:e>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p>
                                  <m:sSup>
                                    <m:s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𝒅</m:t>
                                      </m:r>
                                    </m:e>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p>
                                  <m:r>
                                    <m:rPr>
                                      <m:nor/>
                                    </m:rPr>
                                    <a:rPr kumimoji="0" lang="en-US" altLang="zh-CN" sz="2400" b="1" i="1" u="none" strike="noStrike" kern="1200" cap="none" spc="0" normalizeH="0" baseline="0" noProof="0" smtClean="0">
                                      <a:ln>
                                        <a:noFill/>
                                      </a:ln>
                                      <a:solidFill>
                                        <a:srgbClr val="000000"/>
                                      </a:solidFill>
                                      <a:effectLst/>
                                      <a:uLnTx/>
                                      <a:uFillTx/>
                                      <a:latin typeface="Book Antiqua" panose="02040602050305030304" pitchFamily="18" charset="0"/>
                                      <a:ea typeface="宋体" panose="02010600030101010101" pitchFamily="2" charset="-122"/>
                                      <a:cs typeface="Times New Roman" panose="02020603050405020304" pitchFamily="18" charset="0"/>
                                    </a:rPr>
                                    <m:t>v</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𝑹</m:t>
                                  </m:r>
                                </m:den>
                              </m:f>
                            </m:oMath>
                          </a14:m>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线框完全进入磁场时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安</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匀速</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线框穿出磁场时</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安</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𝑩</m:t>
                                      </m:r>
                                    </m:e>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p>
                                  <m:sSup>
                                    <m:s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𝒅</m:t>
                                      </m:r>
                                    </m:e>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p>
                                  <m:r>
                                    <m:rPr>
                                      <m:nor/>
                                    </m:rPr>
                                    <a:rPr kumimoji="0" lang="en-US" altLang="zh-CN" sz="2400" b="1" i="1" u="none" strike="noStrike" kern="1200" cap="none" spc="0" normalizeH="0" baseline="0" noProof="0" smtClean="0">
                                      <a:ln>
                                        <a:noFill/>
                                      </a:ln>
                                      <a:solidFill>
                                        <a:srgbClr val="000000"/>
                                      </a:solidFill>
                                      <a:effectLst/>
                                      <a:uLnTx/>
                                      <a:uFillTx/>
                                      <a:latin typeface="Book Antiqua" panose="02040602050305030304" pitchFamily="18" charset="0"/>
                                      <a:ea typeface="宋体" panose="02010600030101010101" pitchFamily="2" charset="-122"/>
                                      <a:cs typeface="Times New Roman" panose="02020603050405020304" pitchFamily="18" charset="0"/>
                                    </a:rPr>
                                    <m:t>v</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𝑹</m:t>
                                  </m:r>
                                </m:den>
                              </m:f>
                            </m:oMath>
                          </a14:m>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电流方向改变</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8846" marR="8846"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r>
                </a:tbl>
              </a:graphicData>
            </a:graphic>
          </p:graphicFrame>
        </mc:Choice>
        <mc:Fallback xmlns="">
          <p:graphicFrame>
            <p:nvGraphicFramePr>
              <p:cNvPr id="2" name="表格 1"/>
              <p:cNvGraphicFramePr>
                <a:graphicFrameLocks noGrp="1"/>
              </p:cNvGraphicFramePr>
              <p:nvPr/>
            </p:nvGraphicFramePr>
            <p:xfrm>
              <a:off x="191562" y="1268760"/>
              <a:ext cx="11800730" cy="4966272"/>
            </p:xfrm>
            <a:graphic>
              <a:graphicData uri="http://schemas.openxmlformats.org/drawingml/2006/table">
                <a:tbl>
                  <a:tblPr firstRow="1" firstCol="1" bandRow="1"/>
                  <a:tblGrid>
                    <a:gridCol w="880986"/>
                    <a:gridCol w="2182202"/>
                    <a:gridCol w="2625444"/>
                    <a:gridCol w="2376264"/>
                    <a:gridCol w="3735834"/>
                  </a:tblGrid>
                  <a:tr h="584687">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类型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光滑水平面上运动的正方形线框</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8846" marR="8846"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运动图像</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进入磁场开始计时</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8846" marR="8846"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电流变化图像</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逆时针方向为正</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8846" marR="8846"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分析</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8846" marR="8846"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r>
                  <a:tr h="336296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不受</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外力</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endParaRPr lang="zh-CN" altLang="en-US" sz="2400"/>
                        </a:p>
                      </a:txBody>
                      <a:tcPr marL="8846" marR="8846"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50000"/>
                            </a:lnSpc>
                            <a:spcAft>
                              <a:spcPts val="0"/>
                            </a:spcAf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8846" marR="8846"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50000"/>
                            </a:lnSpc>
                            <a:spcAft>
                              <a:spcPts val="0"/>
                            </a:spcAf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8846" marR="8846"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endParaRPr lang="zh-CN"/>
                        </a:p>
                      </a:txBody>
                      <a:tcPr marL="8846" marR="8846"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blipFill>
                          <a:blip r:embed="rId1"/>
                        </a:blipFill>
                      </a:tcPr>
                    </a:tc>
                  </a:tr>
                </a:tbl>
              </a:graphicData>
            </a:graphic>
          </p:graphicFrame>
        </mc:Fallback>
      </mc:AlternateContent>
      <p:pic>
        <p:nvPicPr>
          <p:cNvPr id="9" name="aa09u.jpg"/>
          <p:cNvPicPr/>
          <p:nvPr/>
        </p:nvPicPr>
        <p:blipFill>
          <a:blip r:embed="rId2"/>
          <a:stretch>
            <a:fillRect/>
          </a:stretch>
        </p:blipFill>
        <p:spPr>
          <a:xfrm>
            <a:off x="1271935" y="3356992"/>
            <a:ext cx="1627505" cy="1614805"/>
          </a:xfrm>
          <a:prstGeom prst="rect">
            <a:avLst/>
          </a:prstGeom>
        </p:spPr>
      </p:pic>
      <p:pic>
        <p:nvPicPr>
          <p:cNvPr id="10" name="aa10u.jpg"/>
          <p:cNvPicPr/>
          <p:nvPr/>
        </p:nvPicPr>
        <p:blipFill>
          <a:blip r:embed="rId3"/>
          <a:stretch>
            <a:fillRect/>
          </a:stretch>
        </p:blipFill>
        <p:spPr>
          <a:xfrm>
            <a:off x="3373404" y="3212976"/>
            <a:ext cx="2353310" cy="2137410"/>
          </a:xfrm>
          <a:prstGeom prst="rect">
            <a:avLst/>
          </a:prstGeom>
        </p:spPr>
      </p:pic>
      <p:pic>
        <p:nvPicPr>
          <p:cNvPr id="12" name="aa11u.jpg"/>
          <p:cNvPicPr/>
          <p:nvPr/>
        </p:nvPicPr>
        <p:blipFill>
          <a:blip r:embed="rId4"/>
          <a:stretch>
            <a:fillRect/>
          </a:stretch>
        </p:blipFill>
        <p:spPr>
          <a:xfrm>
            <a:off x="5952202" y="3140968"/>
            <a:ext cx="2183130" cy="1982470"/>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406574" y="1051977"/>
          <a:ext cx="11377263" cy="4798441"/>
        </p:xfrm>
        <a:graphic>
          <a:graphicData uri="http://schemas.openxmlformats.org/drawingml/2006/table">
            <a:tbl>
              <a:tblPr firstRow="1" firstCol="1" bandRow="1"/>
              <a:tblGrid>
                <a:gridCol w="576064"/>
                <a:gridCol w="2376264"/>
                <a:gridCol w="2664296"/>
                <a:gridCol w="2520280"/>
                <a:gridCol w="3240359"/>
              </a:tblGrid>
              <a:tr h="979359">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类型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l"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光滑水平面上运动的正方形线框</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936" marR="2936"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l"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运动图像</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进入磁场开始计时</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936" marR="2936"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l"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电流变化图像</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逆时针方向为正</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936" marR="2936"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分析</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936" marR="2936"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r>
              <a:tr h="3701161">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受</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恒</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力</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50000"/>
                        </a:lnSpc>
                        <a:spcAft>
                          <a:spcPts val="0"/>
                        </a:spcAf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l"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初入磁场时</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安</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endParaRPr lang="en-US"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50000"/>
                        </a:lnSpc>
                        <a:spcAft>
                          <a:spcPts val="0"/>
                        </a:spcAft>
                      </a:pPr>
                      <a:endParaRPr lang="en-US" altLang="zh-CN"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50000"/>
                        </a:lnSpc>
                        <a:spcAft>
                          <a:spcPts val="0"/>
                        </a:spcAft>
                      </a:pPr>
                      <a:endParaRPr lang="en-US" altLang="zh-CN"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50000"/>
                        </a:lnSpc>
                        <a:spcAft>
                          <a:spcPts val="0"/>
                        </a:spcAft>
                      </a:pPr>
                      <a:endParaRPr lang="en-US" altLang="zh-CN"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50000"/>
                        </a:lnSpc>
                        <a:spcAft>
                          <a:spcPts val="0"/>
                        </a:spcAft>
                      </a:pPr>
                      <a:endParaRPr lang="en-US" altLang="zh-CN"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50000"/>
                        </a:lnSpc>
                        <a:spcAft>
                          <a:spcPts val="0"/>
                        </a:spcAf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50000"/>
                        </a:lnSpc>
                        <a:spcAft>
                          <a:spcPts val="0"/>
                        </a:spcAf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l"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线框初入磁场时</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安</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线框匀速进入磁场直至线框完全进入</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之后</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安</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线框匀加速运动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936" marR="2936"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r>
            </a:tbl>
          </a:graphicData>
        </a:graphic>
      </p:graphicFrame>
      <p:pic>
        <p:nvPicPr>
          <p:cNvPr id="4" name="图片 3"/>
          <p:cNvPicPr>
            <a:picLocks noChangeAspect="1"/>
          </p:cNvPicPr>
          <p:nvPr/>
        </p:nvPicPr>
        <p:blipFill>
          <a:blip r:embed="rId1"/>
          <a:stretch>
            <a:fillRect/>
          </a:stretch>
        </p:blipFill>
        <p:spPr>
          <a:xfrm>
            <a:off x="1054646" y="2780928"/>
            <a:ext cx="2127123" cy="1944216"/>
          </a:xfrm>
          <a:prstGeom prst="rect">
            <a:avLst/>
          </a:prstGeom>
        </p:spPr>
      </p:pic>
      <p:pic>
        <p:nvPicPr>
          <p:cNvPr id="5" name="图片 4"/>
          <p:cNvPicPr>
            <a:picLocks noChangeAspect="1"/>
          </p:cNvPicPr>
          <p:nvPr/>
        </p:nvPicPr>
        <p:blipFill>
          <a:blip r:embed="rId2"/>
          <a:stretch>
            <a:fillRect/>
          </a:stretch>
        </p:blipFill>
        <p:spPr>
          <a:xfrm>
            <a:off x="3574926" y="3057886"/>
            <a:ext cx="2139725" cy="1674568"/>
          </a:xfrm>
          <a:prstGeom prst="rect">
            <a:avLst/>
          </a:prstGeom>
        </p:spPr>
      </p:pic>
      <p:pic>
        <p:nvPicPr>
          <p:cNvPr id="6" name="图片 5"/>
          <p:cNvPicPr>
            <a:picLocks noChangeAspect="1"/>
          </p:cNvPicPr>
          <p:nvPr/>
        </p:nvPicPr>
        <p:blipFill>
          <a:blip r:embed="rId3"/>
          <a:stretch>
            <a:fillRect/>
          </a:stretch>
        </p:blipFill>
        <p:spPr>
          <a:xfrm>
            <a:off x="6095205" y="2751098"/>
            <a:ext cx="2232249" cy="1989283"/>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334566" y="908214"/>
          <a:ext cx="11377295" cy="5370195"/>
        </p:xfrm>
        <a:graphic>
          <a:graphicData uri="http://schemas.openxmlformats.org/drawingml/2006/table">
            <a:tbl>
              <a:tblPr firstRow="1" firstCol="1" bandRow="1"/>
              <a:tblGrid>
                <a:gridCol w="576064"/>
                <a:gridCol w="2304256"/>
                <a:gridCol w="2736304"/>
                <a:gridCol w="2592288"/>
                <a:gridCol w="3168351"/>
              </a:tblGrid>
              <a:tr h="964062">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类型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l"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光滑水平面上运动的正方形线框</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936" marR="2936"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l"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运动图像</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进入磁场开始计时</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936" marR="2936"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l"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电流变化图像</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逆时针方向为正</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936" marR="2936"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分析</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936" marR="2936"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r>
              <a:tr h="4272915">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受</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恒</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力</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50000"/>
                        </a:lnSpc>
                        <a:spcAft>
                          <a:spcPts val="0"/>
                        </a:spcAf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初入磁场时</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安</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endParaRPr lang="en-US"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可能重合</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50000"/>
                        </a:lnSpc>
                        <a:spcAft>
                          <a:spcPts val="0"/>
                        </a:spcAf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baseline="-25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可能</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重合</a:t>
                      </a:r>
                      <a:endPar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l"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线框初入磁场时</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安</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线框加速</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直至</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最大</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能否到达最大与</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有关</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此时</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安</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线框完全进入磁场后</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安</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线框又匀加速运动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936" marR="2936"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r>
            </a:tbl>
          </a:graphicData>
        </a:graphic>
      </p:graphicFrame>
      <p:pic>
        <p:nvPicPr>
          <p:cNvPr id="3" name="图片 2"/>
          <p:cNvPicPr>
            <a:picLocks noChangeAspect="1"/>
          </p:cNvPicPr>
          <p:nvPr/>
        </p:nvPicPr>
        <p:blipFill>
          <a:blip r:embed="rId1"/>
          <a:stretch>
            <a:fillRect/>
          </a:stretch>
        </p:blipFill>
        <p:spPr>
          <a:xfrm>
            <a:off x="982638" y="3356992"/>
            <a:ext cx="2127123" cy="1944216"/>
          </a:xfrm>
          <a:prstGeom prst="rect">
            <a:avLst/>
          </a:prstGeom>
        </p:spPr>
      </p:pic>
      <p:pic>
        <p:nvPicPr>
          <p:cNvPr id="4" name="图片 3"/>
          <p:cNvPicPr>
            <a:picLocks noChangeAspect="1"/>
          </p:cNvPicPr>
          <p:nvPr/>
        </p:nvPicPr>
        <p:blipFill>
          <a:blip r:embed="rId2"/>
          <a:stretch>
            <a:fillRect/>
          </a:stretch>
        </p:blipFill>
        <p:spPr>
          <a:xfrm>
            <a:off x="3430910" y="3373292"/>
            <a:ext cx="2304256" cy="1792199"/>
          </a:xfrm>
          <a:prstGeom prst="rect">
            <a:avLst/>
          </a:prstGeom>
        </p:spPr>
      </p:pic>
      <p:pic>
        <p:nvPicPr>
          <p:cNvPr id="5" name="图片 4"/>
          <p:cNvPicPr>
            <a:picLocks noChangeAspect="1"/>
          </p:cNvPicPr>
          <p:nvPr/>
        </p:nvPicPr>
        <p:blipFill>
          <a:blip r:embed="rId3"/>
          <a:stretch>
            <a:fillRect/>
          </a:stretch>
        </p:blipFill>
        <p:spPr>
          <a:xfrm>
            <a:off x="6167214" y="3373292"/>
            <a:ext cx="2096788" cy="1667412"/>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406574" y="836712"/>
          <a:ext cx="11377263" cy="4937760"/>
        </p:xfrm>
        <a:graphic>
          <a:graphicData uri="http://schemas.openxmlformats.org/drawingml/2006/table">
            <a:tbl>
              <a:tblPr firstRow="1" firstCol="1" bandRow="1"/>
              <a:tblGrid>
                <a:gridCol w="576064"/>
                <a:gridCol w="2448272"/>
                <a:gridCol w="2520280"/>
                <a:gridCol w="2520280"/>
                <a:gridCol w="3312367"/>
              </a:tblGrid>
              <a:tr h="979359">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类型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光滑水平面上运动的正方形线框</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936" marR="2936"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运动图像</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进入磁场开始计时</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936" marR="2936"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电流变化</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图像</a:t>
                      </a:r>
                      <a:endParaRPr lang="en-US" alt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endParaRPr>
                    </a:p>
                    <a:p>
                      <a:pPr algn="ctr" hangingPunct="0">
                        <a:lnSpc>
                          <a:spcPct val="150000"/>
                        </a:lnSpc>
                        <a:spcAft>
                          <a:spcPts val="0"/>
                        </a:spcAft>
                      </a:pPr>
                      <a:r>
                        <a:rPr lang="en-US" sz="2400" b="1"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逆时针方向为正</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936" marR="2936"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分析</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936" marR="2936"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r>
              <a:tr h="3701161">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受</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恒</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力</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50000"/>
                        </a:lnSpc>
                        <a:spcAft>
                          <a:spcPts val="0"/>
                        </a:spcAf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初入磁场时</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安</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endParaRPr lang="en-US"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可能重合</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50000"/>
                        </a:lnSpc>
                        <a:spcAft>
                          <a:spcPts val="0"/>
                        </a:spcAf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baseline="-25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可能重合</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l"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线框初入磁场时</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安</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线框减速</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直至</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最小</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能否达到最小与</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有关</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此时</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安</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线框完全进入磁场后</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安</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线框又匀加速运动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936" marR="2936"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r>
            </a:tbl>
          </a:graphicData>
        </a:graphic>
      </p:graphicFrame>
      <p:pic>
        <p:nvPicPr>
          <p:cNvPr id="3" name="图片 2"/>
          <p:cNvPicPr>
            <a:picLocks noChangeAspect="1"/>
          </p:cNvPicPr>
          <p:nvPr/>
        </p:nvPicPr>
        <p:blipFill>
          <a:blip r:embed="rId1"/>
          <a:stretch>
            <a:fillRect/>
          </a:stretch>
        </p:blipFill>
        <p:spPr>
          <a:xfrm>
            <a:off x="1142519" y="2838684"/>
            <a:ext cx="2127123" cy="1944216"/>
          </a:xfrm>
          <a:prstGeom prst="rect">
            <a:avLst/>
          </a:prstGeom>
        </p:spPr>
      </p:pic>
      <p:pic>
        <p:nvPicPr>
          <p:cNvPr id="4" name="图片 3"/>
          <p:cNvPicPr>
            <a:picLocks noChangeAspect="1"/>
          </p:cNvPicPr>
          <p:nvPr/>
        </p:nvPicPr>
        <p:blipFill>
          <a:blip r:embed="rId2"/>
          <a:stretch>
            <a:fillRect/>
          </a:stretch>
        </p:blipFill>
        <p:spPr>
          <a:xfrm>
            <a:off x="3502918" y="2996952"/>
            <a:ext cx="2182664" cy="1681724"/>
          </a:xfrm>
          <a:prstGeom prst="rect">
            <a:avLst/>
          </a:prstGeom>
        </p:spPr>
      </p:pic>
      <p:pic>
        <p:nvPicPr>
          <p:cNvPr id="5" name="图片 4"/>
          <p:cNvPicPr>
            <a:picLocks noChangeAspect="1"/>
          </p:cNvPicPr>
          <p:nvPr/>
        </p:nvPicPr>
        <p:blipFill>
          <a:blip r:embed="rId3"/>
          <a:stretch>
            <a:fillRect/>
          </a:stretch>
        </p:blipFill>
        <p:spPr>
          <a:xfrm>
            <a:off x="6078739" y="2708920"/>
            <a:ext cx="2298595" cy="1842025"/>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知识点2.eps" descr="id:2147489310;FounderCES"/>
          <p:cNvPicPr/>
          <p:nvPr/>
        </p:nvPicPr>
        <p:blipFill>
          <a:blip r:embed="rId1"/>
          <a:stretch>
            <a:fillRect/>
          </a:stretch>
        </p:blipFill>
        <p:spPr>
          <a:xfrm>
            <a:off x="550590" y="928972"/>
            <a:ext cx="1317625" cy="349885"/>
          </a:xfrm>
          <a:prstGeom prst="rect">
            <a:avLst/>
          </a:prstGeom>
        </p:spPr>
      </p:pic>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746120"/>
                <a:ext cx="11485848" cy="5256824"/>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自感</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电动势</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概念</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由线圈自身电流变化所产生的感应电动势</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作用</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自感电动势总是要</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阻碍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导体自身的电流发生变化</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具体表现为当线圈中的电流增大时，自感电动势阻碍电流的增大，自感电动势方向与原电流方向相反；当线圈中的电流减小时，自感电动势阻碍电流的减小，自感电动势方向与原电流方向相同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大小</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自感电动势</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𝐈</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𝐭</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，其中</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为线圈的自感系数</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3"/>
              <p:cNvSpPr>
                <a:spLocks noRot="1" noChangeAspect="1" noMove="1" noResize="1" noEditPoints="1" noAdjustHandles="1" noChangeArrowheads="1" noChangeShapeType="1" noTextEdit="1"/>
              </p:cNvSpPr>
              <p:nvPr>
                <p:ph idx="1"/>
              </p:nvPr>
            </p:nvSpPr>
            <p:spPr>
              <a:xfrm>
                <a:off x="360854" y="746120"/>
                <a:ext cx="11485848" cy="5256824"/>
              </a:xfrm>
              <a:blipFill rotWithShape="1">
                <a:blip r:embed="rId2"/>
                <a:stretch>
                  <a:fillRect l="-2" t="-12" r="1" b="5"/>
                </a:stretch>
              </a:blipFill>
            </p:spPr>
            <p:txBody>
              <a:bodyPr/>
              <a:lstStyle/>
              <a:p>
                <a:r>
                  <a:rPr lang="zh-CN" altLang="en-US">
                    <a:noFill/>
                  </a:rPr>
                  <a:t> </a:t>
                </a:r>
              </a:p>
            </p:txBody>
          </p:sp>
        </mc:Fallback>
      </mc:AlternateContent>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620688"/>
            <a:ext cx="11485848" cy="2441374"/>
          </a:xfrm>
        </p:spPr>
        <p:txBody>
          <a:bodyPr/>
          <a:lstStyle/>
          <a:p>
            <a:pPr hangingPunct="0">
              <a:lnSpc>
                <a:spcPct val="130000"/>
              </a:lnSpc>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图所示，两平行虚线间区域存在垂直纸面向里、宽度为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的匀强磁场，梯形</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abcd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是位于纸面内的直角梯形导线框，</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边刚好与磁场区域右边界重合，</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间的距离为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时刻起，使线框沿垂直于磁场区域边界的方向以速度</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匀速穿越磁场区域</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规定梯形线框中感应电流顺时针方向为正方向，则在线框穿越磁场区域的过程中，下列关于感应电流</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随时间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变化的图像可能正确的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典例3.eps" descr="id:2147491164;FounderCES"/>
          <p:cNvPicPr/>
          <p:nvPr/>
        </p:nvPicPr>
        <p:blipFill>
          <a:blip r:embed="rId1"/>
          <a:stretch>
            <a:fillRect/>
          </a:stretch>
        </p:blipFill>
        <p:spPr>
          <a:xfrm>
            <a:off x="444078" y="764704"/>
            <a:ext cx="985520" cy="317500"/>
          </a:xfrm>
          <a:prstGeom prst="rect">
            <a:avLst/>
          </a:prstGeom>
        </p:spPr>
      </p:pic>
      <p:pic>
        <p:nvPicPr>
          <p:cNvPr id="2" name="图片 1"/>
          <p:cNvPicPr>
            <a:picLocks noChangeAspect="1"/>
          </p:cNvPicPr>
          <p:nvPr/>
        </p:nvPicPr>
        <p:blipFill>
          <a:blip r:embed="rId2">
            <a:clrChange>
              <a:clrFrom>
                <a:srgbClr val="FFFFFF"/>
              </a:clrFrom>
              <a:clrTo>
                <a:srgbClr val="FFFFFF">
                  <a:alpha val="0"/>
                </a:srgbClr>
              </a:clrTo>
            </a:clrChange>
          </a:blip>
          <a:stretch>
            <a:fillRect/>
          </a:stretch>
        </p:blipFill>
        <p:spPr>
          <a:xfrm>
            <a:off x="342477" y="2965683"/>
            <a:ext cx="5032511" cy="1742023"/>
          </a:xfrm>
          <a:prstGeom prst="rect">
            <a:avLst/>
          </a:prstGeom>
        </p:spPr>
      </p:pic>
      <p:pic>
        <p:nvPicPr>
          <p:cNvPr id="6" name="图片 5"/>
          <p:cNvPicPr>
            <a:picLocks noChangeAspect="1"/>
          </p:cNvPicPr>
          <p:nvPr/>
        </p:nvPicPr>
        <p:blipFill>
          <a:blip r:embed="rId3"/>
          <a:stretch>
            <a:fillRect/>
          </a:stretch>
        </p:blipFill>
        <p:spPr>
          <a:xfrm>
            <a:off x="5735166" y="3190588"/>
            <a:ext cx="2880320" cy="2716399"/>
          </a:xfrm>
          <a:prstGeom prst="rect">
            <a:avLst/>
          </a:prstGeom>
        </p:spPr>
      </p:pic>
      <p:pic>
        <p:nvPicPr>
          <p:cNvPr id="7" name="图片 6"/>
          <p:cNvPicPr>
            <a:picLocks noChangeAspect="1"/>
          </p:cNvPicPr>
          <p:nvPr/>
        </p:nvPicPr>
        <p:blipFill>
          <a:blip r:embed="rId4">
            <a:clrChange>
              <a:clrFrom>
                <a:srgbClr val="FFFFFF"/>
              </a:clrFrom>
              <a:clrTo>
                <a:srgbClr val="FFFFFF">
                  <a:alpha val="0"/>
                </a:srgbClr>
              </a:clrTo>
            </a:clrChange>
          </a:blip>
          <a:stretch>
            <a:fillRect/>
          </a:stretch>
        </p:blipFill>
        <p:spPr>
          <a:xfrm>
            <a:off x="535631" y="4548788"/>
            <a:ext cx="4839357" cy="1688524"/>
          </a:xfrm>
          <a:prstGeom prst="rect">
            <a:avLst/>
          </a:prstGeom>
        </p:spPr>
      </p:pic>
      <p:pic>
        <p:nvPicPr>
          <p:cNvPr id="8" name="24答案.eps" descr="id:2147491213;FounderCES"/>
          <p:cNvPicPr/>
          <p:nvPr/>
        </p:nvPicPr>
        <p:blipFill>
          <a:blip r:embed="rId5"/>
          <a:stretch>
            <a:fillRect/>
          </a:stretch>
        </p:blipFill>
        <p:spPr>
          <a:xfrm>
            <a:off x="535631" y="6254903"/>
            <a:ext cx="840740" cy="299720"/>
          </a:xfrm>
          <a:prstGeom prst="rect">
            <a:avLst/>
          </a:prstGeom>
        </p:spPr>
      </p:pic>
      <p:sp>
        <p:nvSpPr>
          <p:cNvPr id="9" name="矩形 8"/>
          <p:cNvSpPr/>
          <p:nvPr/>
        </p:nvSpPr>
        <p:spPr>
          <a:xfrm>
            <a:off x="1582221" y="6173930"/>
            <a:ext cx="389850" cy="461665"/>
          </a:xfrm>
          <a:prstGeom prst="rect">
            <a:avLst/>
          </a:prstGeom>
        </p:spPr>
        <p:txBody>
          <a:bodyPr wrap="none">
            <a:spAutoFit/>
          </a:bodyPr>
          <a:lstStyle/>
          <a:p>
            <a:r>
              <a:rPr lang="en-US" altLang="zh-CN" sz="2400">
                <a:solidFill>
                  <a:srgbClr val="000000"/>
                </a:solidFill>
              </a:rPr>
              <a:t>B</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3592458"/>
              </a:xfrm>
            </p:spPr>
            <p:txBody>
              <a:bodyPr/>
              <a:lstStyle/>
              <a:p>
                <a:pPr hangingPunct="0">
                  <a:lnSpc>
                    <a:spcPct val="130000"/>
                  </a:lnSpc>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楞次定律可知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𝒍</m:t>
                        </m:r>
                      </m:num>
                      <m:den>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den>
                    </m:f>
                  </m:oMath>
                </a14:m>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时间内感应电流方向沿逆时针方向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线框切割磁感线的有效长度越来越短且呈线性递减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感应电动势减小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故感应电流也随时间线性减小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𝒍</m:t>
                        </m:r>
                      </m:num>
                      <m:den>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𝒍</m:t>
                        </m:r>
                      </m:num>
                      <m:den>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den>
                    </m:f>
                  </m:oMath>
                </a14:m>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时间内感应电流方向沿顺时针方向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只有</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边切割磁感线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有效切割长度不变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则感应电动势不变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故感应电流大小不变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𝒍</m:t>
                        </m:r>
                      </m:num>
                      <m:den>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𝒍</m:t>
                        </m:r>
                      </m:num>
                      <m:den>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den>
                    </m:f>
                  </m:oMath>
                </a14:m>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时间内感应电流方向沿顺时针方向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线框切割磁感线的有效长度越来越短且呈线性递减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则感应电动势减小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故感应电流也随时间线性减小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3592458"/>
              </a:xfrm>
              <a:blipFill rotWithShape="1">
                <a:blip r:embed="rId1"/>
                <a:stretch>
                  <a:fillRect l="-2" t="-18" r="1" b="7"/>
                </a:stretch>
              </a:blipFill>
            </p:spPr>
            <p:txBody>
              <a:bodyPr/>
              <a:lstStyle/>
              <a:p>
                <a:r>
                  <a:rPr lang="zh-CN" altLang="en-US">
                    <a:noFill/>
                  </a:rPr>
                  <a:t> </a:t>
                </a:r>
              </a:p>
            </p:txBody>
          </p:sp>
        </mc:Fallback>
      </mc:AlternateContent>
      <p:pic>
        <p:nvPicPr>
          <p:cNvPr id="4" name="24解析.eps" descr="id:2147491206;FounderCES"/>
          <p:cNvPicPr/>
          <p:nvPr/>
        </p:nvPicPr>
        <p:blipFill>
          <a:blip r:embed="rId2"/>
          <a:stretch>
            <a:fillRect/>
          </a:stretch>
        </p:blipFill>
        <p:spPr>
          <a:xfrm>
            <a:off x="550590" y="1041048"/>
            <a:ext cx="840740" cy="299720"/>
          </a:xfrm>
          <a:prstGeom prst="rect">
            <a:avLst/>
          </a:prstGeom>
        </p:spPr>
      </p:pic>
      <p:pic>
        <p:nvPicPr>
          <p:cNvPr id="5" name="图片 4"/>
          <p:cNvPicPr>
            <a:picLocks noChangeAspect="1"/>
          </p:cNvPicPr>
          <p:nvPr/>
        </p:nvPicPr>
        <p:blipFill>
          <a:blip r:embed="rId3"/>
          <a:stretch>
            <a:fillRect/>
          </a:stretch>
        </p:blipFill>
        <p:spPr>
          <a:xfrm>
            <a:off x="4865051" y="4281240"/>
            <a:ext cx="2475869" cy="2334966"/>
          </a:xfrm>
          <a:prstGeom prst="rect">
            <a:avLst/>
          </a:prstGeo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200329"/>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电磁感应</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中的</a:t>
            </a:r>
            <a:r>
              <a:rPr lang="en-US" altLang="zh-CN" b="1">
                <a:solidFill>
                  <a:srgbClr val="1EB26A"/>
                </a:solidFill>
                <a:latin typeface="+mj-ea"/>
                <a:ea typeface="+mj-ea"/>
                <a:cs typeface="Times New Roman" panose="02020603050405020304" pitchFamily="18" charset="0"/>
              </a:rPr>
              <a:t>“</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单杆问题</a:t>
            </a:r>
            <a:r>
              <a:rPr lang="en-US" altLang="zh-CN" b="1">
                <a:solidFill>
                  <a:srgbClr val="1EB26A"/>
                </a:solidFill>
                <a:latin typeface="+mj-ea"/>
                <a:ea typeface="+mj-ea"/>
                <a:cs typeface="Times New Roman" panose="02020603050405020304" pitchFamily="18" charset="0"/>
              </a:rPr>
              <a:t>”</a:t>
            </a:r>
            <a:endParaRPr lang="zh-CN" altLang="zh-CN" sz="1050">
              <a:solidFill>
                <a:srgbClr val="000000"/>
              </a:solidFill>
              <a:latin typeface="+mj-ea"/>
              <a:ea typeface="+mj-ea"/>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无动力</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型</a:t>
            </a:r>
            <a:endParaRPr lang="zh-CN" altLang="en-US"/>
          </a:p>
        </p:txBody>
      </p:sp>
      <p:pic>
        <p:nvPicPr>
          <p:cNvPr id="4" name="情境4.eps" descr="id:2147491220;FounderCES"/>
          <p:cNvPicPr/>
          <p:nvPr/>
        </p:nvPicPr>
        <p:blipFill>
          <a:blip r:embed="rId1"/>
          <a:stretch>
            <a:fillRect/>
          </a:stretch>
        </p:blipFill>
        <p:spPr>
          <a:xfrm>
            <a:off x="374437" y="908720"/>
            <a:ext cx="1228725" cy="431165"/>
          </a:xfrm>
          <a:prstGeom prst="rect">
            <a:avLst/>
          </a:prstGeom>
        </p:spPr>
      </p:pic>
      <p:graphicFrame>
        <p:nvGraphicFramePr>
          <p:cNvPr id="5" name="表格 4"/>
          <p:cNvGraphicFramePr>
            <a:graphicFrameLocks noGrp="1"/>
          </p:cNvGraphicFramePr>
          <p:nvPr/>
        </p:nvGraphicFramePr>
        <p:xfrm>
          <a:off x="351367" y="1874694"/>
          <a:ext cx="11368119" cy="4592485"/>
        </p:xfrm>
        <a:graphic>
          <a:graphicData uri="http://schemas.openxmlformats.org/drawingml/2006/table">
            <a:tbl>
              <a:tblPr firstRow="1" firstCol="1" bandRow="1"/>
              <a:tblGrid>
                <a:gridCol w="875520"/>
                <a:gridCol w="3497533"/>
                <a:gridCol w="3331803"/>
                <a:gridCol w="3663263"/>
              </a:tblGrid>
              <a:tr h="443009">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类型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接电源</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接电阻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接电容器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r>
              <a:tr h="1560801">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结</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构</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endPar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endPar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endPar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r>
              <a:tr h="2215045">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初</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条</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just"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水平导轨光滑且足够长</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导轨间距为</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、金属杆</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ab</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质量为</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、接入回路的电阻为</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处于静止状态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just"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水平导轨光滑且足够长</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金属杆</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ab</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质量为</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接入回路的电阻为</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初速度为</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just"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水平导轨光滑且足够长</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电容器</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原来不带电</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金属杆</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ab</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质量为</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接入回路的电阻为</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初速度为</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r>
            </a:tbl>
          </a:graphicData>
        </a:graphic>
      </p:graphicFrame>
      <p:pic>
        <p:nvPicPr>
          <p:cNvPr id="6" name="图片 5"/>
          <p:cNvPicPr>
            <a:picLocks noChangeAspect="1"/>
          </p:cNvPicPr>
          <p:nvPr/>
        </p:nvPicPr>
        <p:blipFill>
          <a:blip r:embed="rId2"/>
          <a:stretch>
            <a:fillRect/>
          </a:stretch>
        </p:blipFill>
        <p:spPr>
          <a:xfrm>
            <a:off x="1587506" y="2553012"/>
            <a:ext cx="2563484" cy="1541555"/>
          </a:xfrm>
          <a:prstGeom prst="rect">
            <a:avLst/>
          </a:prstGeom>
        </p:spPr>
      </p:pic>
      <p:pic>
        <p:nvPicPr>
          <p:cNvPr id="7" name="图片 6"/>
          <p:cNvPicPr>
            <a:picLocks noChangeAspect="1"/>
          </p:cNvPicPr>
          <p:nvPr/>
        </p:nvPicPr>
        <p:blipFill>
          <a:blip r:embed="rId3"/>
          <a:stretch>
            <a:fillRect/>
          </a:stretch>
        </p:blipFill>
        <p:spPr>
          <a:xfrm>
            <a:off x="5159102" y="2553012"/>
            <a:ext cx="2418938" cy="1632341"/>
          </a:xfrm>
          <a:prstGeom prst="rect">
            <a:avLst/>
          </a:prstGeom>
        </p:spPr>
      </p:pic>
      <p:pic>
        <p:nvPicPr>
          <p:cNvPr id="8" name="图片 7"/>
          <p:cNvPicPr>
            <a:picLocks noChangeAspect="1"/>
          </p:cNvPicPr>
          <p:nvPr/>
        </p:nvPicPr>
        <p:blipFill>
          <a:blip r:embed="rId4"/>
          <a:stretch>
            <a:fillRect/>
          </a:stretch>
        </p:blipFill>
        <p:spPr>
          <a:xfrm>
            <a:off x="8631561" y="2553011"/>
            <a:ext cx="2466127" cy="1632341"/>
          </a:xfrm>
          <a:prstGeom prst="rect">
            <a:avLst/>
          </a:prstGeom>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4" name="表格 3"/>
              <p:cNvGraphicFramePr>
                <a:graphicFrameLocks noGrp="1"/>
              </p:cNvGraphicFramePr>
              <p:nvPr>
                <p:custDataLst>
                  <p:tags r:id="rId1"/>
                </p:custDataLst>
              </p:nvPr>
            </p:nvGraphicFramePr>
            <p:xfrm>
              <a:off x="267335" y="1123950"/>
              <a:ext cx="11601450" cy="4765040"/>
            </p:xfrm>
            <a:graphic>
              <a:graphicData uri="http://schemas.openxmlformats.org/drawingml/2006/table">
                <a:tbl>
                  <a:tblPr firstRow="1" firstCol="1" bandRow="1"/>
                  <a:tblGrid>
                    <a:gridCol w="749300"/>
                    <a:gridCol w="3827145"/>
                    <a:gridCol w="3108325"/>
                    <a:gridCol w="3916680"/>
                  </a:tblGrid>
                  <a:tr h="532466">
                    <a:tc>
                      <a:txBody>
                        <a:bodyPr/>
                        <a:lstStyle/>
                        <a:p>
                          <a:pPr algn="ctr" hangingPunct="0">
                            <a:lnSpc>
                              <a:spcPct val="150000"/>
                            </a:lnSpc>
                            <a:spcAft>
                              <a:spcPts val="0"/>
                            </a:spcAf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类型</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接电源</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接电阻</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接电容器</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r>
                  <a:tr h="2662331">
                    <a:tc>
                      <a:txBody>
                        <a:bodyPr/>
                        <a:lstStyle/>
                        <a:p>
                          <a:pPr algn="ctr" hangingPunct="0">
                            <a:lnSpc>
                              <a:spcPct val="150000"/>
                            </a:lnSpc>
                            <a:spcAft>
                              <a:spcPts val="0"/>
                            </a:spcAf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过</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程</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析</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en-US" sz="23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闭合</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ab</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受安培力</a:t>
                          </a: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3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𝑩𝒍𝑬</m:t>
                                  </m:r>
                                </m:num>
                                <m:den>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𝑹</m:t>
                                  </m:r>
                                  <m:r>
                                    <a:rPr lang="en-US" altLang="zh-CN" sz="2300" b="1" i="0"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𝒓</m:t>
                                  </m:r>
                                </m:den>
                              </m:f>
                            </m:oMath>
                          </a14:m>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此时</a:t>
                          </a: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3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𝑩𝒍𝑬</m:t>
                                  </m:r>
                                </m:num>
                                <m:den>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𝒎</m:t>
                                  </m:r>
                                  <m:r>
                                    <m:rPr>
                                      <m:nor/>
                                    </m:rP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m:t>(</m:t>
                                  </m:r>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𝑹</m:t>
                                  </m:r>
                                  <m:r>
                                    <a:rPr lang="en-US" altLang="zh-CN" sz="2300" b="1" i="0"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𝒓</m:t>
                                  </m:r>
                                  <m:r>
                                    <m:rPr>
                                      <m:nor/>
                                    </m:rP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m:t>)</m:t>
                                  </m:r>
                                </m:den>
                              </m:f>
                            </m:oMath>
                          </a14:m>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ab</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速度</a:t>
                          </a:r>
                          <a:r>
                            <a:rPr lang="en-US" sz="23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3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感应电动势</a:t>
                          </a: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Bl</a:t>
                          </a:r>
                          <a:r>
                            <a:rPr lang="en-US" sz="23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3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与电源电动势反向</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使电流</a:t>
                          </a: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zh-CN" sz="23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安培力</a:t>
                          </a: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en-US"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en-US"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zh-CN" sz="23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加速度</a:t>
                          </a: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3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当安培力</a:t>
                          </a: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时</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最大</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最后做匀速运动</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2355" marR="32355"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just" hangingPunct="0">
                            <a:lnSpc>
                              <a:spcPct val="150000"/>
                            </a:lnSpc>
                            <a:spcAft>
                              <a:spcPts val="0"/>
                            </a:spcAft>
                          </a:pPr>
                          <a:r>
                            <a:rPr lang="en-US" sz="23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ab</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受到安培力</a:t>
                          </a: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BIL</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3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sz="23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𝑩</m:t>
                                      </m:r>
                                    </m:e>
                                    <m:sup>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p>
                                  <m:sSup>
                                    <m:sSupPr>
                                      <m:ctrlPr>
                                        <a:rPr lang="zh-CN" sz="23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𝑳</m:t>
                                      </m:r>
                                    </m:e>
                                    <m:sup>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p>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𝒗</m:t>
                                  </m:r>
                                </m:num>
                                <m:den>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𝑹</m:t>
                                  </m:r>
                                  <m:r>
                                    <m:rPr>
                                      <m:nor/>
                                    </m:rP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r>
                                    <a:rPr lang="en-US" altLang="zh-CN" sz="2300" b="1" i="0"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𝑹</m:t>
                                  </m:r>
                                </m:den>
                              </m:f>
                            </m:oMath>
                          </a14:m>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做减速运动</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3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en-US" sz="23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3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当</a:t>
                          </a:r>
                          <a:r>
                            <a:rPr lang="en-US" sz="23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时</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ab</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保持静止</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2355" marR="32355"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just" hangingPunct="0">
                            <a:lnSpc>
                              <a:spcPct val="150000"/>
                            </a:lnSpc>
                            <a:spcAft>
                              <a:spcPts val="0"/>
                            </a:spcAft>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一开始</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感应电动势为</a:t>
                          </a: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Bl</a:t>
                          </a:r>
                          <a:r>
                            <a:rPr lang="en-US" sz="23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3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ab</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作为电源向电容器充电</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电容器两板间的电压增加</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充电电流受到的安培力阻碍</a:t>
                          </a: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ab</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运动</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ab</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的速度减小</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当</a:t>
                          </a: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ab</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中感应电动势</a:t>
                          </a: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Bl</a:t>
                          </a:r>
                          <a:r>
                            <a:rPr lang="en-US" sz="23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与电容器两板间的电压相等时</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回路中没有电流</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ab</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最终做匀速运动</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2355" marR="32355"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r>
                </a:tbl>
              </a:graphicData>
            </a:graphic>
          </p:graphicFrame>
        </mc:Choice>
        <mc:Fallback xmlns="">
          <p:graphicFrame>
            <p:nvGraphicFramePr>
              <p:cNvPr id="4" name="表格 3"/>
              <p:cNvGraphicFramePr>
                <a:graphicFrameLocks noGrp="1"/>
              </p:cNvGraphicFramePr>
              <p:nvPr>
                <p:custDataLst>
                  <p:tags r:id="rId2"/>
                </p:custDataLst>
              </p:nvPr>
            </p:nvGraphicFramePr>
            <p:xfrm>
              <a:off x="267335" y="1123950"/>
              <a:ext cx="11601450" cy="4765040"/>
            </p:xfrm>
            <a:graphic>
              <a:graphicData uri="http://schemas.openxmlformats.org/drawingml/2006/table">
                <a:tbl>
                  <a:tblPr firstRow="1" firstCol="1" bandRow="1"/>
                  <a:tblGrid>
                    <a:gridCol w="749300"/>
                    <a:gridCol w="3827145"/>
                    <a:gridCol w="3108325"/>
                    <a:gridCol w="3916680"/>
                  </a:tblGrid>
                  <a:tr h="532466">
                    <a:tc>
                      <a:txBody>
                        <a:bodyPr/>
                        <a:lstStyle/>
                        <a:p>
                          <a:pPr algn="ctr" hangingPunct="0">
                            <a:lnSpc>
                              <a:spcPct val="150000"/>
                            </a:lnSpc>
                            <a:spcAft>
                              <a:spcPts val="0"/>
                            </a:spcAf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类型</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接电源</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接电阻</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接电容器</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r>
                  <a:tr h="4232275">
                    <a:tc>
                      <a:txBody>
                        <a:bodyPr/>
                        <a:lstStyle/>
                        <a:p>
                          <a:pPr algn="ctr" hangingPunct="0">
                            <a:lnSpc>
                              <a:spcPct val="150000"/>
                            </a:lnSpc>
                            <a:spcAft>
                              <a:spcPts val="0"/>
                            </a:spcAf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过</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程</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析</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endParaRPr lang="zh-CN"/>
                        </a:p>
                      </a:txBody>
                      <a:tcPr marL="32355" marR="32355"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blipFill>
                          <a:blip r:embed="rId3"/>
                        </a:blipFill>
                      </a:tcPr>
                    </a:tc>
                    <a:tc>
                      <a:txBody>
                        <a:bodyPr/>
                        <a:lstStyle/>
                        <a:p>
                          <a:endParaRPr lang="zh-CN"/>
                        </a:p>
                      </a:txBody>
                      <a:tcPr marL="32355" marR="32355"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blipFill>
                          <a:blip r:embed="rId3"/>
                        </a:blipFill>
                      </a:tcPr>
                    </a:tc>
                    <a:tc>
                      <a:txBody>
                        <a:bodyPr/>
                        <a:lstStyle/>
                        <a:p>
                          <a:pPr algn="just" hangingPunct="0">
                            <a:lnSpc>
                              <a:spcPct val="150000"/>
                            </a:lnSpc>
                            <a:spcAft>
                              <a:spcPts val="0"/>
                            </a:spcAft>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一开始</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感应电动势为</a:t>
                          </a: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Bl</a:t>
                          </a:r>
                          <a:r>
                            <a:rPr lang="en-US" sz="23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3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ab</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作为电源向电容器充电</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电容器两板间的电压增加</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充电电流受到的安培力阻碍</a:t>
                          </a: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ab</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运动</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ab</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的速度减小</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当</a:t>
                          </a: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ab</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中感应电动势</a:t>
                          </a: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Bl</a:t>
                          </a:r>
                          <a:r>
                            <a:rPr lang="en-US" sz="23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与电容器两板间的电压相等时</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回路中没有电流</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ab</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最终做匀速运动</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2355" marR="32355"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r>
                </a:tbl>
              </a:graphicData>
            </a:graphic>
          </p:graphicFrame>
        </mc:Fallback>
      </mc:AlternateContent>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406574" y="1195993"/>
          <a:ext cx="11377263" cy="4149090"/>
        </p:xfrm>
        <a:graphic>
          <a:graphicData uri="http://schemas.openxmlformats.org/drawingml/2006/table">
            <a:tbl>
              <a:tblPr firstRow="1" firstCol="1" bandRow="1"/>
              <a:tblGrid>
                <a:gridCol w="1512168"/>
                <a:gridCol w="3528392"/>
                <a:gridCol w="3384376"/>
                <a:gridCol w="2952327"/>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类型</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接电源</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接电阻</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接电容器</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r>
              <a:tr h="0">
                <a:tc>
                  <a:txBody>
                    <a:bodyPr/>
                    <a:lstStyle/>
                    <a:p>
                      <a:pPr algn="ctr" hangingPunct="0">
                        <a:lnSpc>
                          <a:spcPct val="150000"/>
                        </a:lnSpc>
                        <a:spcAft>
                          <a:spcPts val="0"/>
                        </a:spcAft>
                      </a:pP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50000"/>
                        </a:lnSpc>
                        <a:spcAft>
                          <a:spcPts val="0"/>
                        </a:spcAft>
                      </a:pP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50000"/>
                        </a:lnSpc>
                        <a:spcAft>
                          <a:spcPts val="0"/>
                        </a:spcAft>
                      </a:pP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r>
            </a:tbl>
          </a:graphicData>
        </a:graphic>
      </p:graphicFrame>
      <p:pic>
        <p:nvPicPr>
          <p:cNvPr id="4" name="图片 3"/>
          <p:cNvPicPr>
            <a:picLocks noChangeAspect="1"/>
          </p:cNvPicPr>
          <p:nvPr/>
        </p:nvPicPr>
        <p:blipFill>
          <a:blip r:embed="rId1"/>
          <a:stretch>
            <a:fillRect/>
          </a:stretch>
        </p:blipFill>
        <p:spPr>
          <a:xfrm>
            <a:off x="1990750" y="1988840"/>
            <a:ext cx="3243223" cy="2542624"/>
          </a:xfrm>
          <a:prstGeom prst="rect">
            <a:avLst/>
          </a:prstGeom>
        </p:spPr>
      </p:pic>
      <p:pic>
        <p:nvPicPr>
          <p:cNvPr id="5" name="图片 4"/>
          <p:cNvPicPr>
            <a:picLocks noChangeAspect="1"/>
          </p:cNvPicPr>
          <p:nvPr/>
        </p:nvPicPr>
        <p:blipFill>
          <a:blip r:embed="rId2"/>
          <a:stretch>
            <a:fillRect/>
          </a:stretch>
        </p:blipFill>
        <p:spPr>
          <a:xfrm>
            <a:off x="5591150" y="2075431"/>
            <a:ext cx="3014938" cy="2456033"/>
          </a:xfrm>
          <a:prstGeom prst="rect">
            <a:avLst/>
          </a:prstGeom>
        </p:spPr>
      </p:pic>
      <p:pic>
        <p:nvPicPr>
          <p:cNvPr id="6" name="图片 5"/>
          <p:cNvPicPr>
            <a:picLocks noChangeAspect="1"/>
          </p:cNvPicPr>
          <p:nvPr/>
        </p:nvPicPr>
        <p:blipFill>
          <a:blip r:embed="rId3"/>
          <a:stretch>
            <a:fillRect/>
          </a:stretch>
        </p:blipFill>
        <p:spPr>
          <a:xfrm>
            <a:off x="8963265" y="2277003"/>
            <a:ext cx="2688306" cy="2052888"/>
          </a:xfrm>
          <a:prstGeom prst="rect">
            <a:avLst/>
          </a:prstGeom>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548680"/>
            <a:ext cx="11485848" cy="535916"/>
          </a:xfrm>
        </p:spPr>
        <p:txBody>
          <a:bodyPr/>
          <a:lstStyle/>
          <a:p>
            <a:pPr hangingPunct="0">
              <a:spcAft>
                <a:spcPts val="0"/>
              </a:spcAft>
            </a:pP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z="2200"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有</a:t>
            </a:r>
            <a:r>
              <a:rPr lang="zh-CN" altLang="zh-CN" sz="2200"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动力型</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graphicFrame>
            <p:nvGraphicFramePr>
              <p:cNvPr id="2" name="表格 1"/>
              <p:cNvGraphicFramePr>
                <a:graphicFrameLocks noGrp="1"/>
              </p:cNvGraphicFramePr>
              <p:nvPr/>
            </p:nvGraphicFramePr>
            <p:xfrm>
              <a:off x="360854" y="1049549"/>
              <a:ext cx="11485880" cy="5360035"/>
            </p:xfrm>
            <a:graphic>
              <a:graphicData uri="http://schemas.openxmlformats.org/drawingml/2006/table">
                <a:tbl>
                  <a:tblPr firstRow="1" firstCol="1" bandRow="1"/>
                  <a:tblGrid>
                    <a:gridCol w="1557888"/>
                    <a:gridCol w="2376264"/>
                    <a:gridCol w="5256584"/>
                    <a:gridCol w="2295111"/>
                  </a:tblGrid>
                  <a:tr h="144016">
                    <a:tc>
                      <a:txBody>
                        <a:bodyPr/>
                        <a:lstStyle/>
                        <a:p>
                          <a:pPr algn="ctr" hangingPunct="0">
                            <a:lnSpc>
                              <a:spcPct val="13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初始条件</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7185" marR="27185"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结构图</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过程分析</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alt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图像</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r>
                  <a:tr h="1313075">
                    <a:tc rowSpan="2">
                      <a:txBody>
                        <a:bodyPr/>
                        <a:lstStyle/>
                        <a:p>
                          <a:pPr algn="just" hangingPunct="0">
                            <a:lnSpc>
                              <a:spcPct val="13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水平导轨光滑</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间距为</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杆</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ab</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质量为</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电阻不计</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初速度为零</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水平拉力</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为恒力</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7185" marR="27185"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endParaRPr lang="en-US" altLang="zh-CN" sz="22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ctr" hangingPunct="0">
                            <a:lnSpc>
                              <a:spcPct val="130000"/>
                            </a:lnSpc>
                            <a:spcAft>
                              <a:spcPts val="0"/>
                            </a:spcAft>
                          </a:pPr>
                          <a:endParaRPr lang="en-US" altLang="zh-CN" sz="22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ctr" hangingPunct="0">
                            <a:lnSpc>
                              <a:spcPct val="130000"/>
                            </a:lnSpc>
                            <a:spcAft>
                              <a:spcPts val="0"/>
                            </a:spcAft>
                          </a:pPr>
                          <a:endParaRPr lang="en-US" altLang="zh-CN" sz="22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ctr" hangingPunct="0">
                            <a:lnSpc>
                              <a:spcPct val="130000"/>
                            </a:lnSpc>
                            <a:spcAft>
                              <a:spcPts val="0"/>
                            </a:spcAft>
                          </a:pPr>
                          <a:r>
                            <a:rPr lang="zh-CN" sz="22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接</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电阻</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just" hangingPunct="0">
                            <a:lnSpc>
                              <a:spcPct val="13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开始时</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𝑭</m:t>
                                  </m:r>
                                </m:num>
                                <m:den>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𝒎</m:t>
                                  </m:r>
                                </m:den>
                              </m:f>
                            </m:oMath>
                          </a14:m>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杆</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ab</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速度</a:t>
                          </a:r>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感应电动势</a:t>
                          </a:r>
                          <a:r>
                            <a:rPr lang="en-US" alt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en-US"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en-US"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电流</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zh-CN"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安培力</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BIL</a:t>
                          </a:r>
                          <a:r>
                            <a:rPr lang="zh-CN"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由</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2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安</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可知</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当</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时</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最大</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𝑭𝑹</m:t>
                                  </m:r>
                                </m:num>
                                <m:den>
                                  <m:sSup>
                                    <m:sSup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𝑩</m:t>
                                      </m:r>
                                    </m:e>
                                    <m:sup>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p>
                                  <m:sSup>
                                    <m:sSup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𝑳</m:t>
                                      </m:r>
                                    </m:e>
                                    <m:sup>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p>
                                </m:den>
                              </m:f>
                            </m:oMath>
                          </a14:m>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7185" marR="27185"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r>
                  <a:tr h="2746375">
                    <a:tc vMerge="1">
                      <a:tcPr/>
                    </a:tc>
                    <a:tc>
                      <a:txBody>
                        <a:bodyPr/>
                        <a:lstStyle/>
                        <a:p>
                          <a:pPr algn="ctr" hangingPunct="0">
                            <a:lnSpc>
                              <a:spcPct val="130000"/>
                            </a:lnSpc>
                            <a:spcAft>
                              <a:spcPts val="0"/>
                            </a:spcAft>
                          </a:pP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endParaRPr lang="en-US" altLang="zh-CN" sz="22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ctr" hangingPunct="0">
                            <a:lnSpc>
                              <a:spcPct val="130000"/>
                            </a:lnSpc>
                            <a:spcAft>
                              <a:spcPts val="0"/>
                            </a:spcAft>
                          </a:pPr>
                          <a:endParaRPr lang="en-US" altLang="zh-CN" sz="22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ctr" hangingPunct="0">
                            <a:lnSpc>
                              <a:spcPct val="130000"/>
                            </a:lnSpc>
                            <a:spcAft>
                              <a:spcPts val="0"/>
                            </a:spcAft>
                          </a:pPr>
                          <a:endParaRPr lang="en-US" altLang="zh-CN" sz="22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ctr" hangingPunct="0">
                            <a:lnSpc>
                              <a:spcPct val="130000"/>
                            </a:lnSpc>
                            <a:spcAft>
                              <a:spcPts val="0"/>
                            </a:spcAft>
                          </a:pPr>
                          <a:endParaRPr lang="en-US" altLang="zh-CN" sz="22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ctr" hangingPunct="0">
                            <a:lnSpc>
                              <a:spcPct val="130000"/>
                            </a:lnSpc>
                            <a:spcAft>
                              <a:spcPts val="0"/>
                            </a:spcAft>
                          </a:pPr>
                          <a:r>
                            <a:rPr lang="zh-CN" sz="22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接</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电容</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just" hangingPunct="0">
                            <a:lnSpc>
                              <a:spcPct val="130000"/>
                            </a:lnSpc>
                            <a:spcAft>
                              <a:spcPts val="0"/>
                            </a:spcAft>
                          </a:pPr>
                          <a:r>
                            <a:rPr lang="zh-CN" sz="22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开始时</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𝑭</m:t>
                                  </m:r>
                                </m:num>
                                <m:den>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𝒎</m:t>
                                  </m:r>
                                </m:den>
                              </m:f>
                            </m:oMath>
                          </a14:m>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杆</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ab</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速度</a:t>
                          </a:r>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感应电动势</a:t>
                          </a:r>
                          <a:r>
                            <a:rPr lang="en-US" alt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en-US"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en-US"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经过</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速度为</a:t>
                          </a:r>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感应电动势</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en-US"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q</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en-US"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𝚫</m:t>
                                  </m:r>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𝒒</m:t>
                                  </m:r>
                                </m:num>
                                <m:den>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𝚫</m:t>
                                  </m:r>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𝒕</m:t>
                                  </m:r>
                                </m:den>
                              </m:f>
                            </m:oMath>
                          </a14:m>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CBLa</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2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安</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CB</a:t>
                          </a:r>
                          <a:r>
                            <a:rPr lang="en-US"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en-US"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alt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𝑭</m:t>
                                  </m:r>
                                </m:num>
                                <m:den>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𝒎</m:t>
                                  </m:r>
                                  <m:r>
                                    <a:rPr lang="en-US" altLang="zh-CN" sz="2200" b="1" i="0"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𝑪</m:t>
                                  </m:r>
                                  <m:sSup>
                                    <m:sSup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𝑩</m:t>
                                      </m:r>
                                    </m:e>
                                    <m:sup>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p>
                                  <m:sSup>
                                    <m:sSup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𝑳</m:t>
                                      </m:r>
                                    </m:e>
                                    <m:sup>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所以杆做匀加速运动</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7185" marR="27185"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r>
                </a:tbl>
              </a:graphicData>
            </a:graphic>
          </p:graphicFrame>
        </mc:Choice>
        <mc:Fallback xmlns="">
          <p:graphicFrame>
            <p:nvGraphicFramePr>
              <p:cNvPr id="2" name="表格 1"/>
              <p:cNvGraphicFramePr>
                <a:graphicFrameLocks noGrp="1"/>
              </p:cNvGraphicFramePr>
              <p:nvPr/>
            </p:nvGraphicFramePr>
            <p:xfrm>
              <a:off x="360854" y="1049549"/>
              <a:ext cx="11485880" cy="5360035"/>
            </p:xfrm>
            <a:graphic>
              <a:graphicData uri="http://schemas.openxmlformats.org/drawingml/2006/table">
                <a:tbl>
                  <a:tblPr firstRow="1" firstCol="1" bandRow="1"/>
                  <a:tblGrid>
                    <a:gridCol w="1557888"/>
                    <a:gridCol w="2376264"/>
                    <a:gridCol w="5256584"/>
                    <a:gridCol w="2295111"/>
                  </a:tblGrid>
                  <a:tr h="144016">
                    <a:tc>
                      <a:txBody>
                        <a:bodyPr/>
                        <a:lstStyle/>
                        <a:p>
                          <a:pPr algn="ctr" hangingPunct="0">
                            <a:lnSpc>
                              <a:spcPct val="13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初始条件</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7185" marR="27185"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结构图</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过程分析</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alt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图像</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r>
                  <a:tr h="2178050">
                    <a:tc rowSpan="2">
                      <a:txBody>
                        <a:bodyPr/>
                        <a:lstStyle/>
                        <a:p>
                          <a:pPr algn="just" hangingPunct="0">
                            <a:lnSpc>
                              <a:spcPct val="13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水平导轨光滑</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间距为</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杆</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ab</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质量为</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电阻不计</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初速度为零</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水平拉力</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为恒力</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7185" marR="27185"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endParaRPr lang="en-US" altLang="zh-CN" sz="22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ctr" hangingPunct="0">
                            <a:lnSpc>
                              <a:spcPct val="130000"/>
                            </a:lnSpc>
                            <a:spcAft>
                              <a:spcPts val="0"/>
                            </a:spcAft>
                          </a:pPr>
                          <a:endParaRPr lang="en-US" altLang="zh-CN" sz="22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ctr" hangingPunct="0">
                            <a:lnSpc>
                              <a:spcPct val="130000"/>
                            </a:lnSpc>
                            <a:spcAft>
                              <a:spcPts val="0"/>
                            </a:spcAft>
                          </a:pPr>
                          <a:endParaRPr lang="en-US" altLang="zh-CN" sz="22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ctr" hangingPunct="0">
                            <a:lnSpc>
                              <a:spcPct val="130000"/>
                            </a:lnSpc>
                            <a:spcAft>
                              <a:spcPts val="0"/>
                            </a:spcAft>
                          </a:pPr>
                          <a:r>
                            <a:rPr lang="zh-CN" sz="22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接</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电阻</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endParaRPr lang="zh-CN"/>
                        </a:p>
                      </a:txBody>
                      <a:tcPr marL="27185" marR="27185"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blipFill>
                          <a:blip r:embed="rId1"/>
                        </a:blipFill>
                      </a:tcPr>
                    </a:tc>
                    <a:tc>
                      <a:txBody>
                        <a:bodyPr/>
                        <a:lstStyle/>
                        <a:p>
                          <a:pPr algn="ctr" hangingPunct="0">
                            <a:lnSpc>
                              <a:spcPct val="130000"/>
                            </a:lnSpc>
                            <a:spcAft>
                              <a:spcPts val="0"/>
                            </a:spcAft>
                          </a:pP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r>
                  <a:tr h="2746375">
                    <a:tc vMerge="1">
                      <a:tcPr/>
                    </a:tc>
                    <a:tc>
                      <a:txBody>
                        <a:bodyPr/>
                        <a:lstStyle/>
                        <a:p>
                          <a:pPr algn="ctr" hangingPunct="0">
                            <a:lnSpc>
                              <a:spcPct val="130000"/>
                            </a:lnSpc>
                            <a:spcAft>
                              <a:spcPts val="0"/>
                            </a:spcAft>
                          </a:pP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endParaRPr lang="en-US" altLang="zh-CN" sz="22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ctr" hangingPunct="0">
                            <a:lnSpc>
                              <a:spcPct val="130000"/>
                            </a:lnSpc>
                            <a:spcAft>
                              <a:spcPts val="0"/>
                            </a:spcAft>
                          </a:pPr>
                          <a:endParaRPr lang="en-US" altLang="zh-CN" sz="22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ctr" hangingPunct="0">
                            <a:lnSpc>
                              <a:spcPct val="130000"/>
                            </a:lnSpc>
                            <a:spcAft>
                              <a:spcPts val="0"/>
                            </a:spcAft>
                          </a:pPr>
                          <a:endParaRPr lang="en-US" altLang="zh-CN" sz="22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ctr" hangingPunct="0">
                            <a:lnSpc>
                              <a:spcPct val="130000"/>
                            </a:lnSpc>
                            <a:spcAft>
                              <a:spcPts val="0"/>
                            </a:spcAft>
                          </a:pPr>
                          <a:endParaRPr lang="en-US" altLang="zh-CN" sz="22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ctr" hangingPunct="0">
                            <a:lnSpc>
                              <a:spcPct val="130000"/>
                            </a:lnSpc>
                            <a:spcAft>
                              <a:spcPts val="0"/>
                            </a:spcAft>
                          </a:pPr>
                          <a:r>
                            <a:rPr lang="zh-CN" sz="22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接</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电容</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endParaRPr lang="zh-CN"/>
                        </a:p>
                      </a:txBody>
                      <a:tcPr marL="27185" marR="27185"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blipFill>
                          <a:blip r:embed="rId1"/>
                        </a:blipFill>
                      </a:tcPr>
                    </a:tc>
                    <a:tc>
                      <a:txBody>
                        <a:bodyPr/>
                        <a:lstStyle/>
                        <a:p>
                          <a:pPr algn="ctr" hangingPunct="0">
                            <a:lnSpc>
                              <a:spcPct val="130000"/>
                            </a:lnSpc>
                            <a:spcAft>
                              <a:spcPts val="0"/>
                            </a:spcAft>
                          </a:pP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r>
                </a:tbl>
              </a:graphicData>
            </a:graphic>
          </p:graphicFrame>
        </mc:Fallback>
      </mc:AlternateContent>
      <p:pic>
        <p:nvPicPr>
          <p:cNvPr id="4" name="图片 3"/>
          <p:cNvPicPr>
            <a:picLocks noChangeAspect="1"/>
          </p:cNvPicPr>
          <p:nvPr/>
        </p:nvPicPr>
        <p:blipFill>
          <a:blip r:embed="rId2"/>
          <a:stretch>
            <a:fillRect/>
          </a:stretch>
        </p:blipFill>
        <p:spPr>
          <a:xfrm>
            <a:off x="2206774" y="1916832"/>
            <a:ext cx="1795789" cy="1177478"/>
          </a:xfrm>
          <a:prstGeom prst="rect">
            <a:avLst/>
          </a:prstGeom>
        </p:spPr>
      </p:pic>
      <p:pic>
        <p:nvPicPr>
          <p:cNvPr id="5" name="图片 4"/>
          <p:cNvPicPr>
            <a:picLocks noChangeAspect="1"/>
          </p:cNvPicPr>
          <p:nvPr/>
        </p:nvPicPr>
        <p:blipFill>
          <a:blip r:embed="rId3"/>
          <a:stretch>
            <a:fillRect/>
          </a:stretch>
        </p:blipFill>
        <p:spPr>
          <a:xfrm>
            <a:off x="2194842" y="4149080"/>
            <a:ext cx="1873642" cy="1580886"/>
          </a:xfrm>
          <a:prstGeom prst="rect">
            <a:avLst/>
          </a:prstGeom>
        </p:spPr>
      </p:pic>
      <p:pic>
        <p:nvPicPr>
          <p:cNvPr id="6" name="图片 5"/>
          <p:cNvPicPr>
            <a:picLocks noChangeAspect="1"/>
          </p:cNvPicPr>
          <p:nvPr/>
        </p:nvPicPr>
        <p:blipFill>
          <a:blip r:embed="rId4"/>
          <a:stretch>
            <a:fillRect/>
          </a:stretch>
        </p:blipFill>
        <p:spPr>
          <a:xfrm>
            <a:off x="9911630" y="4077072"/>
            <a:ext cx="1792025" cy="2028596"/>
          </a:xfrm>
          <a:prstGeom prst="rect">
            <a:avLst/>
          </a:prstGeom>
        </p:spPr>
      </p:pic>
      <p:pic>
        <p:nvPicPr>
          <p:cNvPr id="7" name="图片 6"/>
          <p:cNvPicPr>
            <a:picLocks noChangeAspect="1"/>
          </p:cNvPicPr>
          <p:nvPr/>
        </p:nvPicPr>
        <p:blipFill>
          <a:blip r:embed="rId5"/>
          <a:stretch>
            <a:fillRect/>
          </a:stretch>
        </p:blipFill>
        <p:spPr>
          <a:xfrm>
            <a:off x="9695606" y="1778016"/>
            <a:ext cx="2019576" cy="1650984"/>
          </a:xfrm>
          <a:prstGeom prst="rect">
            <a:avLst/>
          </a:prstGeom>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78313"/>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图甲、乙所示，除导体棒</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可动外，其余部分均固定不动，图甲中的电容器</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原来不带电</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设导体棒、导轨电阻均可忽略，导体棒和导轨间的摩擦也不计，图中装置均在水平面内，且都处于方向垂直于水平面</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即纸面</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向里的匀强磁场中，导轨足够长</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现给导体棒</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一个向右的初速度</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，在图甲、乙两种情况下，关于导体棒</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的运动状态，下列说法正确的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图甲中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棒先做匀减速运动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最终做匀速运动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图乙中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棒做加速度越来越小的减速运动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最终静止</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两种情况下通过电阻的电荷量一样大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两种情况下导体棒</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最终都保持</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匀速运动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典例4.eps" descr="id:2147491243;FounderCES"/>
          <p:cNvPicPr/>
          <p:nvPr/>
        </p:nvPicPr>
        <p:blipFill>
          <a:blip r:embed="rId1"/>
          <a:stretch>
            <a:fillRect/>
          </a:stretch>
        </p:blipFill>
        <p:spPr>
          <a:xfrm>
            <a:off x="360854" y="908720"/>
            <a:ext cx="1203325" cy="387350"/>
          </a:xfrm>
          <a:prstGeom prst="rect">
            <a:avLst/>
          </a:prstGeom>
        </p:spPr>
      </p:pic>
      <p:pic>
        <p:nvPicPr>
          <p:cNvPr id="2" name="图片 1"/>
          <p:cNvPicPr>
            <a:picLocks noChangeAspect="1"/>
          </p:cNvPicPr>
          <p:nvPr/>
        </p:nvPicPr>
        <p:blipFill>
          <a:blip r:embed="rId2"/>
          <a:stretch>
            <a:fillRect/>
          </a:stretch>
        </p:blipFill>
        <p:spPr>
          <a:xfrm>
            <a:off x="8188675" y="3068960"/>
            <a:ext cx="3714688" cy="1404609"/>
          </a:xfrm>
          <a:prstGeom prst="rect">
            <a:avLst/>
          </a:prstGeom>
        </p:spPr>
      </p:pic>
      <p:pic>
        <p:nvPicPr>
          <p:cNvPr id="5" name="24答案.eps" descr="id:2147491271;FounderCES"/>
          <p:cNvPicPr/>
          <p:nvPr/>
        </p:nvPicPr>
        <p:blipFill>
          <a:blip r:embed="rId3"/>
          <a:stretch>
            <a:fillRect/>
          </a:stretch>
        </p:blipFill>
        <p:spPr>
          <a:xfrm>
            <a:off x="478582" y="5860269"/>
            <a:ext cx="840740" cy="299720"/>
          </a:xfrm>
          <a:prstGeom prst="rect">
            <a:avLst/>
          </a:prstGeom>
        </p:spPr>
      </p:pic>
      <p:sp>
        <p:nvSpPr>
          <p:cNvPr id="6" name="矩形 5"/>
          <p:cNvSpPr/>
          <p:nvPr/>
        </p:nvSpPr>
        <p:spPr>
          <a:xfrm>
            <a:off x="1351122" y="5805264"/>
            <a:ext cx="389850" cy="461665"/>
          </a:xfrm>
          <a:prstGeom prst="rect">
            <a:avLst/>
          </a:prstGeom>
        </p:spPr>
        <p:txBody>
          <a:bodyPr wrap="none">
            <a:spAutoFit/>
          </a:bodyPr>
          <a:lstStyle/>
          <a:p>
            <a:r>
              <a:rPr lang="en-US" altLang="zh-CN" sz="2400">
                <a:solidFill>
                  <a:srgbClr val="000000"/>
                </a:solidFill>
              </a:rPr>
              <a:t>B</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4751429"/>
              </a:xfrm>
            </p:spPr>
            <p:txBody>
              <a:bodyPr/>
              <a:lstStyle/>
              <a:p>
                <a:pPr hangingPunct="0">
                  <a:lnSpc>
                    <a:spcPct val="130000"/>
                  </a:lnSpc>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图甲中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导体棒向右运动切割磁感线产生感应电流而使电容器充电</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由于充电电流不断减小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安培力减小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则导体棒做变减速运动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当电容器</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极板间电压与导体棒产生的感应电动势相等时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电路中没有电流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棒不受安培力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向右做匀速运动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题图乙中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导体棒向右运动切割磁感线产生感应电流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导体棒受向左的安培力而做减速运动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随着速度的减小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电流减小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安培力减小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加速度减小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最终</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棒静止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a:t>
                </a:r>
                <a14:m>
                  <m:oMath xmlns:m="http://schemas.openxmlformats.org/officeDocument/2006/math">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𝑭</m:t>
                            </m:r>
                          </m:e>
                        </m:acc>
                      </m:e>
                      <m:sub>
                        <m:r>
                          <m:rPr>
                            <m:nor/>
                          </m:rPr>
                          <a:rPr lang="zh-CN" altLang="zh-CN" b="1" baseline="-25000">
                            <a:solidFill>
                              <a:srgbClr val="000000"/>
                            </a:solidFill>
                            <a:latin typeface="Cambria Math" panose="02040503050406030204" pitchFamily="18" charset="0"/>
                            <a:ea typeface="宋体" panose="02010600030101010101" pitchFamily="2" charset="-122"/>
                            <a:cs typeface="Times New Roman" panose="02020603050405020304" pitchFamily="18" charset="0"/>
                          </a:rPr>
                          <m:t>安</m:t>
                        </m:r>
                      </m:sub>
                    </m:sSub>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14:m>
                  <m:oMath xmlns:m="http://schemas.openxmlformats.org/officeDocument/2006/math">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𝐈</m:t>
                        </m:r>
                      </m:e>
                    </m:acc>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a:t>
                </a:r>
                <a14:m>
                  <m:oMath xmlns:m="http://schemas.openxmlformats.org/officeDocument/2006/math">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𝑭</m:t>
                            </m:r>
                          </m:e>
                        </m:acc>
                      </m:e>
                      <m:sub>
                        <m:r>
                          <m:rPr>
                            <m:nor/>
                          </m:rPr>
                          <a:rPr lang="zh-CN" altLang="zh-CN" b="1" baseline="-25000">
                            <a:solidFill>
                              <a:srgbClr val="000000"/>
                            </a:solidFill>
                            <a:latin typeface="Cambria Math" panose="02040503050406030204" pitchFamily="18" charset="0"/>
                            <a:ea typeface="宋体" panose="02010600030101010101" pitchFamily="2" charset="-122"/>
                            <a:cs typeface="Times New Roman" panose="02020603050405020304" pitchFamily="18" charset="0"/>
                          </a:rPr>
                          <m:t>安</m:t>
                        </m:r>
                      </m:sub>
                    </m:sSub>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14:m>
                  <m:oMath xmlns:m="http://schemas.openxmlformats.org/officeDocument/2006/math">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𝐈</m:t>
                        </m:r>
                      </m:e>
                    </m:acc>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qBL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𝒗</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𝑩𝑳</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电荷量跟导体棒</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的动量变化量成正比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因为题图甲中导体棒的动量变化量小于题图乙所示情况</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所以题图甲中通过</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的电荷量小于题图乙中通过</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的电荷量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4751429"/>
              </a:xfrm>
              <a:blipFill rotWithShape="1">
                <a:blip r:embed="rId1"/>
                <a:stretch>
                  <a:fillRect l="-2" t="-13" r="1" b="7"/>
                </a:stretch>
              </a:blipFill>
            </p:spPr>
            <p:txBody>
              <a:bodyPr/>
              <a:lstStyle/>
              <a:p>
                <a:r>
                  <a:rPr lang="zh-CN" altLang="en-US">
                    <a:noFill/>
                  </a:rPr>
                  <a:t> </a:t>
                </a:r>
              </a:p>
            </p:txBody>
          </p:sp>
        </mc:Fallback>
      </mc:AlternateContent>
      <p:pic>
        <p:nvPicPr>
          <p:cNvPr id="4" name="24解析.eps" descr="id:2147491264;FounderCES"/>
          <p:cNvPicPr/>
          <p:nvPr/>
        </p:nvPicPr>
        <p:blipFill>
          <a:blip r:embed="rId2"/>
          <a:stretch>
            <a:fillRect/>
          </a:stretch>
        </p:blipFill>
        <p:spPr>
          <a:xfrm>
            <a:off x="429930" y="897032"/>
            <a:ext cx="840740" cy="299720"/>
          </a:xfrm>
          <a:prstGeom prst="rect">
            <a:avLst/>
          </a:prstGeom>
        </p:spPr>
      </p:pic>
      <p:pic>
        <p:nvPicPr>
          <p:cNvPr id="5" name="图片 4"/>
          <p:cNvPicPr>
            <a:picLocks noChangeAspect="1"/>
          </p:cNvPicPr>
          <p:nvPr/>
        </p:nvPicPr>
        <p:blipFill>
          <a:blip r:embed="rId3"/>
          <a:stretch>
            <a:fillRect/>
          </a:stretch>
        </p:blipFill>
        <p:spPr>
          <a:xfrm>
            <a:off x="3790950" y="4797152"/>
            <a:ext cx="4536504" cy="1715356"/>
          </a:xfrm>
          <a:prstGeom prst="rect">
            <a:avLst/>
          </a:prstGeom>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852815"/>
          </a:xfrm>
        </p:spPr>
        <p:txBody>
          <a:bodyPr/>
          <a:lstStyle/>
          <a:p>
            <a:pPr hangingPunct="0">
              <a:lnSpc>
                <a:spcPct val="130000"/>
              </a:lnSpc>
              <a:spcAft>
                <a:spcPts val="0"/>
              </a:spcAft>
            </a:pPr>
            <a:r>
              <a:rPr lang="en-US" altLang="zh-CN" sz="2200"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z="2200"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电磁感应</a:t>
            </a:r>
            <a:r>
              <a:rPr lang="zh-CN" altLang="zh-CN" sz="2200"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中的</a:t>
            </a:r>
            <a:r>
              <a:rPr lang="en-US" altLang="zh-CN" sz="2200" b="1">
                <a:solidFill>
                  <a:srgbClr val="1EB26A"/>
                </a:solidFill>
                <a:latin typeface="+mn-ea"/>
                <a:cs typeface="Times New Roman" panose="02020603050405020304" pitchFamily="18" charset="0"/>
              </a:rPr>
              <a:t>“</a:t>
            </a:r>
            <a:r>
              <a:rPr lang="zh-CN" altLang="zh-CN" sz="2200"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双杆问题</a:t>
            </a:r>
            <a:r>
              <a:rPr lang="en-US" altLang="zh-CN" sz="2200" b="1">
                <a:solidFill>
                  <a:srgbClr val="1EB26A"/>
                </a:solidFill>
                <a:latin typeface="+mn-ea"/>
                <a:cs typeface="Times New Roman" panose="02020603050405020304" pitchFamily="18" charset="0"/>
              </a:rPr>
              <a:t>”</a:t>
            </a:r>
            <a:endParaRPr lang="zh-CN" altLang="zh-CN" sz="2200">
              <a:solidFill>
                <a:srgbClr val="000000"/>
              </a:solidFill>
              <a:latin typeface="+mn-ea"/>
              <a:cs typeface="Times New Roman" panose="02020603050405020304" pitchFamily="18" charset="0"/>
            </a:endParaRPr>
          </a:p>
          <a:p>
            <a:pPr hangingPunct="0">
              <a:lnSpc>
                <a:spcPct val="130000"/>
              </a:lnSpc>
              <a:spcAft>
                <a:spcPts val="0"/>
              </a:spcAft>
            </a:pP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电磁感应中的</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双杆问题</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是综合性问题，涉及电磁感应、安培力、牛顿运动定律和动量定理、动量守恒定律及能量守恒定律等</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一般分为以下两种类型</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z="2200"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无动力</a:t>
            </a:r>
            <a:r>
              <a:rPr lang="zh-CN" altLang="zh-CN" sz="2200"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型</a:t>
            </a:r>
            <a:endParaRPr lang="zh-CN" altLang="en-US" sz="2200"/>
          </a:p>
        </p:txBody>
      </p:sp>
      <p:pic>
        <p:nvPicPr>
          <p:cNvPr id="4" name="情境5.eps" descr="id:2147491278;FounderCES"/>
          <p:cNvPicPr/>
          <p:nvPr/>
        </p:nvPicPr>
        <p:blipFill>
          <a:blip r:embed="rId1"/>
          <a:stretch>
            <a:fillRect/>
          </a:stretch>
        </p:blipFill>
        <p:spPr>
          <a:xfrm>
            <a:off x="399121" y="836712"/>
            <a:ext cx="1044575" cy="366395"/>
          </a:xfrm>
          <a:prstGeom prst="rect">
            <a:avLst/>
          </a:prstGeom>
        </p:spPr>
      </p:pic>
      <mc:AlternateContent xmlns:mc="http://schemas.openxmlformats.org/markup-compatibility/2006" xmlns:a14="http://schemas.microsoft.com/office/drawing/2010/main">
        <mc:Choice Requires="a14">
          <p:graphicFrame>
            <p:nvGraphicFramePr>
              <p:cNvPr id="2" name="表格 1"/>
              <p:cNvGraphicFramePr>
                <a:graphicFrameLocks noGrp="1"/>
              </p:cNvGraphicFramePr>
              <p:nvPr/>
            </p:nvGraphicFramePr>
            <p:xfrm>
              <a:off x="262558" y="2587086"/>
              <a:ext cx="11409313" cy="3486912"/>
            </p:xfrm>
            <a:graphic>
              <a:graphicData uri="http://schemas.openxmlformats.org/drawingml/2006/table">
                <a:tbl>
                  <a:tblPr firstRow="1" firstCol="1" bandRow="1"/>
                  <a:tblGrid>
                    <a:gridCol w="2254885"/>
                    <a:gridCol w="2289072"/>
                    <a:gridCol w="2334895"/>
                    <a:gridCol w="2770220"/>
                    <a:gridCol w="1760241"/>
                  </a:tblGrid>
                  <a:tr h="304053">
                    <a:tc>
                      <a:txBody>
                        <a:bodyPr/>
                        <a:lstStyle/>
                        <a:p>
                          <a:pPr algn="ctr" hangingPunct="0">
                            <a:lnSpc>
                              <a:spcPct val="13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初始状态</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图示</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alt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图像</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公式</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收尾速度</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r>
                  <a:tr h="2432251">
                    <a:tc>
                      <a:txBody>
                        <a:bodyPr/>
                        <a:lstStyle/>
                        <a:p>
                          <a:pPr algn="just" hangingPunct="0">
                            <a:lnSpc>
                              <a:spcPct val="13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光滑导轨宽为</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匀强磁场的磁感应强度为</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两金属棒质量均为</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棒的初速度为</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棒的初速度为</a:t>
                          </a:r>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just" hangingPunct="0">
                            <a:lnSpc>
                              <a:spcPct val="130000"/>
                            </a:lnSpc>
                            <a:spcAft>
                              <a:spcPts val="0"/>
                            </a:spcAft>
                          </a:pP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just" hangingPunct="0">
                            <a:lnSpc>
                              <a:spcPct val="130000"/>
                            </a:lnSpc>
                            <a:spcAft>
                              <a:spcPts val="0"/>
                            </a:spcAft>
                          </a:pP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just" hangingPunct="0">
                            <a:lnSpc>
                              <a:spcPct val="13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动量守恒</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200" b="1"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ab</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末速度</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200" b="1"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200" b="1"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200" b="1"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ab</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m:rPr>
                                          <m:nor/>
                                        </m:rPr>
                                        <a:rPr kumimoji="0" lang="en-US" altLang="zh-CN" sz="2200" b="1" i="1" u="none" strike="noStrike" kern="1200" cap="none" spc="0" normalizeH="0" baseline="0" noProof="0" smtClean="0">
                                          <a:ln>
                                            <a:noFill/>
                                          </a:ln>
                                          <a:solidFill>
                                            <a:srgbClr val="000000"/>
                                          </a:solidFill>
                                          <a:effectLst/>
                                          <a:uLnTx/>
                                          <a:uFillTx/>
                                          <a:latin typeface="Book Antiqua" panose="02040602050305030304" pitchFamily="18" charset="0"/>
                                          <a:ea typeface="宋体" panose="02010600030101010101" pitchFamily="2" charset="-122"/>
                                          <a:cs typeface="Times New Roman" panose="02020603050405020304" pitchFamily="18" charset="0"/>
                                        </a:rPr>
                                        <m:t>v</m:t>
                                      </m:r>
                                    </m:e>
                                    <m:sub>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𝟎</m:t>
                                      </m:r>
                                    </m:sub>
                                  </m:sSub>
                                </m:num>
                                <m:den>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den>
                              </m:f>
                            </m:oMath>
                          </a14:m>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收尾条件</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电流为零</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just" hangingPunct="0">
                            <a:lnSpc>
                              <a:spcPct val="13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最终两金属棒以相同速度做匀速运动</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r>
                </a:tbl>
              </a:graphicData>
            </a:graphic>
          </p:graphicFrame>
        </mc:Choice>
        <mc:Fallback xmlns="">
          <p:graphicFrame>
            <p:nvGraphicFramePr>
              <p:cNvPr id="2" name="表格 1"/>
              <p:cNvGraphicFramePr>
                <a:graphicFrameLocks noGrp="1"/>
              </p:cNvGraphicFramePr>
              <p:nvPr/>
            </p:nvGraphicFramePr>
            <p:xfrm>
              <a:off x="262558" y="2587086"/>
              <a:ext cx="11409313" cy="3486912"/>
            </p:xfrm>
            <a:graphic>
              <a:graphicData uri="http://schemas.openxmlformats.org/drawingml/2006/table">
                <a:tbl>
                  <a:tblPr firstRow="1" firstCol="1" bandRow="1"/>
                  <a:tblGrid>
                    <a:gridCol w="2254885"/>
                    <a:gridCol w="2289072"/>
                    <a:gridCol w="2334895"/>
                    <a:gridCol w="2770220"/>
                    <a:gridCol w="1760241"/>
                  </a:tblGrid>
                  <a:tr h="304053">
                    <a:tc>
                      <a:txBody>
                        <a:bodyPr/>
                        <a:lstStyle/>
                        <a:p>
                          <a:pPr algn="ctr" hangingPunct="0">
                            <a:lnSpc>
                              <a:spcPct val="13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初始状态</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图示</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alt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图像</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公式</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收尾速度</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r>
                  <a:tr h="3049270">
                    <a:tc>
                      <a:txBody>
                        <a:bodyPr/>
                        <a:lstStyle/>
                        <a:p>
                          <a:pPr algn="just" hangingPunct="0">
                            <a:lnSpc>
                              <a:spcPct val="13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光滑导轨宽为</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匀强磁场的磁感应强度为</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两金属棒质量均为</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棒的初速度为</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棒的初速度为</a:t>
                          </a:r>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just" hangingPunct="0">
                            <a:lnSpc>
                              <a:spcPct val="130000"/>
                            </a:lnSpc>
                            <a:spcAft>
                              <a:spcPts val="0"/>
                            </a:spcAft>
                          </a:pP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just" hangingPunct="0">
                            <a:lnSpc>
                              <a:spcPct val="130000"/>
                            </a:lnSpc>
                            <a:spcAft>
                              <a:spcPts val="0"/>
                            </a:spcAft>
                          </a:pP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endParaRPr lang="zh-CN"/>
                        </a:p>
                      </a:txBody>
                      <a:tcPr marL="61114" marR="61114"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blipFill>
                          <a:blip r:embed="rId2"/>
                        </a:blipFill>
                      </a:tcPr>
                    </a:tc>
                    <a:tc>
                      <a:txBody>
                        <a:bodyPr/>
                        <a:lstStyle/>
                        <a:p>
                          <a:pPr algn="just" hangingPunct="0">
                            <a:lnSpc>
                              <a:spcPct val="13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最终两金属棒以相同速度做匀速运动</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r>
                </a:tbl>
              </a:graphicData>
            </a:graphic>
          </p:graphicFrame>
        </mc:Fallback>
      </mc:AlternateContent>
      <p:pic>
        <p:nvPicPr>
          <p:cNvPr id="5" name="图片 4"/>
          <p:cNvPicPr>
            <a:picLocks noChangeAspect="1"/>
          </p:cNvPicPr>
          <p:nvPr/>
        </p:nvPicPr>
        <p:blipFill>
          <a:blip r:embed="rId3"/>
          <a:stretch>
            <a:fillRect/>
          </a:stretch>
        </p:blipFill>
        <p:spPr>
          <a:xfrm>
            <a:off x="2572126" y="3713136"/>
            <a:ext cx="2146882" cy="1587392"/>
          </a:xfrm>
          <a:prstGeom prst="rect">
            <a:avLst/>
          </a:prstGeom>
        </p:spPr>
      </p:pic>
      <p:pic>
        <p:nvPicPr>
          <p:cNvPr id="6" name="图片 5"/>
          <p:cNvPicPr>
            <a:picLocks noChangeAspect="1"/>
          </p:cNvPicPr>
          <p:nvPr/>
        </p:nvPicPr>
        <p:blipFill>
          <a:blip r:embed="rId4"/>
          <a:stretch>
            <a:fillRect/>
          </a:stretch>
        </p:blipFill>
        <p:spPr>
          <a:xfrm>
            <a:off x="4856792" y="3713136"/>
            <a:ext cx="2220843" cy="1453529"/>
          </a:xfrm>
          <a:prstGeom prst="rect">
            <a:avLst/>
          </a:prstGeom>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 name="表格 1"/>
              <p:cNvGraphicFramePr>
                <a:graphicFrameLocks noGrp="1"/>
              </p:cNvGraphicFramePr>
              <p:nvPr/>
            </p:nvGraphicFramePr>
            <p:xfrm>
              <a:off x="406574" y="836712"/>
              <a:ext cx="11305255" cy="4649661"/>
            </p:xfrm>
            <a:graphic>
              <a:graphicData uri="http://schemas.openxmlformats.org/drawingml/2006/table">
                <a:tbl>
                  <a:tblPr firstRow="1" firstCol="1" bandRow="1"/>
                  <a:tblGrid>
                    <a:gridCol w="2808312"/>
                    <a:gridCol w="2300428"/>
                    <a:gridCol w="2020052"/>
                    <a:gridCol w="2842816"/>
                    <a:gridCol w="1333647"/>
                  </a:tblGrid>
                  <a:tr h="394977">
                    <a:tc>
                      <a:txBody>
                        <a:bodyPr/>
                        <a:lstStyle/>
                        <a:p>
                          <a:pPr algn="ctr" hangingPunct="0">
                            <a:lnSpc>
                              <a:spcPct val="13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初始状态</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0186" marR="10186"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图示</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alt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图像</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公式</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0186" marR="10186"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收尾速度</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0186" marR="10186"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r>
                  <a:tr h="4213535">
                    <a:tc>
                      <a:txBody>
                        <a:bodyPr/>
                        <a:lstStyle/>
                        <a:p>
                          <a:pPr algn="just" hangingPunct="0">
                            <a:lnSpc>
                              <a:spcPct val="13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光滑导轨左、右宽分别为</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匀强磁场的磁感应强度为</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两金属棒质量均为</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棒的初速度为</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棒的初速度为</a:t>
                          </a:r>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0186" marR="10186"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just" hangingPunct="0">
                            <a:lnSpc>
                              <a:spcPct val="130000"/>
                            </a:lnSpc>
                            <a:spcAft>
                              <a:spcPts val="0"/>
                            </a:spcAft>
                          </a:pP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just" hangingPunct="0">
                            <a:lnSpc>
                              <a:spcPct val="130000"/>
                            </a:lnSpc>
                            <a:spcAft>
                              <a:spcPts val="0"/>
                            </a:spcAft>
                          </a:pP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just" hangingPunct="0">
                            <a:lnSpc>
                              <a:spcPct val="13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最终</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en-US" sz="2200" b="1"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en-US" sz="2200" b="1"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BL</a:t>
                          </a:r>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200" b="1"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200" b="1"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即</a:t>
                          </a:r>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200" b="1"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200" b="1"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对</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14:m>
                            <m:oMath xmlns:m="http://schemas.openxmlformats.org/officeDocument/2006/math">
                              <m:bar>
                                <m:barPr>
                                  <m:pos m:val="top"/>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𝐈</m:t>
                                  </m:r>
                                </m:e>
                              </m:bar>
                            </m:oMath>
                          </a14:m>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zh-CN" sz="2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200" b="1"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对</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14:m>
                            <m:oMath xmlns:m="http://schemas.openxmlformats.org/officeDocument/2006/math">
                              <m:bar>
                                <m:barPr>
                                  <m:pos m:val="top"/>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𝑰</m:t>
                                  </m:r>
                                </m:e>
                              </m:bar>
                            </m:oMath>
                          </a14:m>
                          <a:r>
                            <a:rPr lang="zh-CN" sz="2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zh-CN" sz="2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200" b="1"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所以</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200" b="1"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200" b="1"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pPr>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200" b="1"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𝟒</m:t>
                                  </m:r>
                                </m:num>
                                <m:den>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𝟓</m:t>
                                  </m:r>
                                </m:den>
                              </m:f>
                            </m:oMath>
                          </a14:m>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200" b="1"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num>
                                <m:den>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𝟓</m:t>
                                  </m:r>
                                </m:den>
                              </m:f>
                            </m:oMath>
                          </a14:m>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收尾条件</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电流为零</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0186" marR="10186"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just" hangingPunct="0">
                            <a:lnSpc>
                              <a:spcPct val="13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最终两金属棒做匀速运动</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运动速度与所在处导轨的宽度成反比</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0186" marR="10186"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r>
                </a:tbl>
              </a:graphicData>
            </a:graphic>
          </p:graphicFrame>
        </mc:Choice>
        <mc:Fallback xmlns="">
          <p:graphicFrame>
            <p:nvGraphicFramePr>
              <p:cNvPr id="2" name="表格 1"/>
              <p:cNvGraphicFramePr>
                <a:graphicFrameLocks noGrp="1"/>
              </p:cNvGraphicFramePr>
              <p:nvPr/>
            </p:nvGraphicFramePr>
            <p:xfrm>
              <a:off x="406574" y="836712"/>
              <a:ext cx="11305255" cy="4649661"/>
            </p:xfrm>
            <a:graphic>
              <a:graphicData uri="http://schemas.openxmlformats.org/drawingml/2006/table">
                <a:tbl>
                  <a:tblPr firstRow="1" firstCol="1" bandRow="1"/>
                  <a:tblGrid>
                    <a:gridCol w="2808312"/>
                    <a:gridCol w="2300428"/>
                    <a:gridCol w="2020052"/>
                    <a:gridCol w="2842816"/>
                    <a:gridCol w="1333647"/>
                  </a:tblGrid>
                  <a:tr h="394977">
                    <a:tc>
                      <a:txBody>
                        <a:bodyPr/>
                        <a:lstStyle/>
                        <a:p>
                          <a:pPr algn="ctr" hangingPunct="0">
                            <a:lnSpc>
                              <a:spcPct val="13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初始状态</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0186" marR="10186"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图示</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alt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图像</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公式</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0186" marR="10186"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收尾速度</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0186" marR="10186"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r>
                  <a:tr h="4266565">
                    <a:tc>
                      <a:txBody>
                        <a:bodyPr/>
                        <a:lstStyle/>
                        <a:p>
                          <a:pPr algn="just" hangingPunct="0">
                            <a:lnSpc>
                              <a:spcPct val="13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光滑导轨左、右宽分别为</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匀强磁场的磁感应强度为</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两金属棒质量均为</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棒的初速度为</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棒的初速度为</a:t>
                          </a:r>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0186" marR="10186"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just" hangingPunct="0">
                            <a:lnSpc>
                              <a:spcPct val="130000"/>
                            </a:lnSpc>
                            <a:spcAft>
                              <a:spcPts val="0"/>
                            </a:spcAft>
                          </a:pP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just" hangingPunct="0">
                            <a:lnSpc>
                              <a:spcPct val="130000"/>
                            </a:lnSpc>
                            <a:spcAft>
                              <a:spcPts val="0"/>
                            </a:spcAft>
                          </a:pP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endParaRPr lang="zh-CN"/>
                        </a:p>
                      </a:txBody>
                      <a:tcPr marL="10186" marR="10186"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blipFill>
                          <a:blip r:embed="rId1"/>
                        </a:blipFill>
                      </a:tcPr>
                    </a:tc>
                    <a:tc>
                      <a:txBody>
                        <a:bodyPr/>
                        <a:lstStyle/>
                        <a:p>
                          <a:pPr algn="just" hangingPunct="0">
                            <a:lnSpc>
                              <a:spcPct val="13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最终两金属棒做匀速运动</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运动速度与所在处导轨的宽度成反比</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0186" marR="10186"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r>
                </a:tbl>
              </a:graphicData>
            </a:graphic>
          </p:graphicFrame>
        </mc:Fallback>
      </mc:AlternateContent>
      <p:pic>
        <p:nvPicPr>
          <p:cNvPr id="4" name="图片 3"/>
          <p:cNvPicPr>
            <a:picLocks noChangeAspect="1"/>
          </p:cNvPicPr>
          <p:nvPr/>
        </p:nvPicPr>
        <p:blipFill>
          <a:blip r:embed="rId2"/>
          <a:stretch>
            <a:fillRect/>
          </a:stretch>
        </p:blipFill>
        <p:spPr>
          <a:xfrm>
            <a:off x="3430910" y="2708920"/>
            <a:ext cx="1999025" cy="1277484"/>
          </a:xfrm>
          <a:prstGeom prst="rect">
            <a:avLst/>
          </a:prstGeom>
        </p:spPr>
      </p:pic>
      <p:pic>
        <p:nvPicPr>
          <p:cNvPr id="5" name="图片 4"/>
          <p:cNvPicPr>
            <a:picLocks noChangeAspect="1"/>
          </p:cNvPicPr>
          <p:nvPr/>
        </p:nvPicPr>
        <p:blipFill>
          <a:blip r:embed="rId3"/>
          <a:stretch>
            <a:fillRect/>
          </a:stretch>
        </p:blipFill>
        <p:spPr>
          <a:xfrm>
            <a:off x="5591150" y="2570741"/>
            <a:ext cx="1849555" cy="1553841"/>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08230"/>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自感系数</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物理意义：表示线圈产生自感电动势本领大小的物理量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影响因素</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线圈的自感与线圈的形状、横截面积、长短、匝数等因素有关</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线圈的横截面积越大，单位长度匝数越多，线圈越长，它的自感就越大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此外，将铁芯插入线圈，会使线圈的自感大大增加</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单位</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国际单位制中，自感的单位是亨利，简称亨，符号是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常用的较小单位还有毫亨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和微亨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，它们和亨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的换算关系是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1mH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1μH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有</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动力型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graphicFrame>
            <p:nvGraphicFramePr>
              <p:cNvPr id="2" name="表格 1"/>
              <p:cNvGraphicFramePr>
                <a:graphicFrameLocks noGrp="1"/>
              </p:cNvGraphicFramePr>
              <p:nvPr/>
            </p:nvGraphicFramePr>
            <p:xfrm>
              <a:off x="345374" y="1330069"/>
              <a:ext cx="11485847" cy="5132728"/>
            </p:xfrm>
            <a:graphic>
              <a:graphicData uri="http://schemas.openxmlformats.org/drawingml/2006/table">
                <a:tbl>
                  <a:tblPr firstRow="1" firstCol="1" bandRow="1"/>
                  <a:tblGrid>
                    <a:gridCol w="2581480"/>
                    <a:gridCol w="2016224"/>
                    <a:gridCol w="2038818"/>
                    <a:gridCol w="3505798"/>
                    <a:gridCol w="1343527"/>
                  </a:tblGrid>
                  <a:tr h="586763">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初始状态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4803" marR="44803"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公式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4803" marR="44803"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收尾速度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4803" marR="44803"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r>
                  <a:tr h="4157297">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光滑导轨宽为</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匀强磁场的磁感应强度为</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两金属棒质量均为</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、总电阻为</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棒的初速度为</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棒在恒力</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作用下从静止开始运动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4803" marR="44803"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just" hangingPunct="0">
                            <a:lnSpc>
                              <a:spcPct val="150000"/>
                            </a:lnSpc>
                            <a:spcAft>
                              <a:spcPts val="0"/>
                            </a:spcAf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just" hangingPunct="0">
                            <a:lnSpc>
                              <a:spcPct val="150000"/>
                            </a:lnSpc>
                            <a:spcAft>
                              <a:spcPts val="0"/>
                            </a:spcAf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just" hangingPunct="0">
                            <a:lnSpc>
                              <a:spcPct val="150000"/>
                            </a:lnSpc>
                            <a:spcAft>
                              <a:spcPts val="0"/>
                            </a:spcAf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对</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𝐁</m:t>
                                      </m:r>
                                    </m:e>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p>
                                  <m:sSup>
                                    <m:s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𝐋</m:t>
                                      </m:r>
                                    </m:e>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p>
                                  <m:r>
                                    <m:rPr>
                                      <m:nor/>
                                    </m:rP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m:t>(</m:t>
                                  </m:r>
                                  <m:sSub>
                                    <m:sSub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m:rPr>
                                          <m:nor/>
                                        </m:rPr>
                                        <a:rPr kumimoji="0" lang="en-US" altLang="zh-CN" sz="2200" b="1" i="1" u="none" strike="noStrike" kern="1200" cap="none" spc="0" normalizeH="0" baseline="0" noProof="0" smtClean="0">
                                          <a:ln>
                                            <a:noFill/>
                                          </a:ln>
                                          <a:solidFill>
                                            <a:srgbClr val="000000"/>
                                          </a:solidFill>
                                          <a:effectLst/>
                                          <a:uLnTx/>
                                          <a:uFillTx/>
                                          <a:latin typeface="Book Antiqua" panose="02040602050305030304" pitchFamily="18" charset="0"/>
                                          <a:ea typeface="宋体" panose="02010600030101010101" pitchFamily="2" charset="-122"/>
                                          <a:cs typeface="Times New Roman" panose="02020603050405020304" pitchFamily="18" charset="0"/>
                                        </a:rPr>
                                        <m:t>v</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𝐚</m:t>
                                      </m:r>
                                    </m:sub>
                                  </m:sSub>
                                  <m:r>
                                    <a:rPr lang="en-US" altLang="zh-CN"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sSub>
                                    <m:sSub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m:rPr>
                                          <m:nor/>
                                        </m:rPr>
                                        <a:rPr kumimoji="0" lang="en-US" altLang="zh-CN" sz="2200" b="1" i="1" u="none" strike="noStrike" kern="1200" cap="none" spc="0" normalizeH="0" baseline="0" noProof="0" smtClean="0">
                                          <a:ln>
                                            <a:noFill/>
                                          </a:ln>
                                          <a:solidFill>
                                            <a:srgbClr val="000000"/>
                                          </a:solidFill>
                                          <a:effectLst/>
                                          <a:uLnTx/>
                                          <a:uFillTx/>
                                          <a:latin typeface="Book Antiqua" panose="02040602050305030304" pitchFamily="18" charset="0"/>
                                          <a:ea typeface="宋体" panose="02010600030101010101" pitchFamily="2" charset="-122"/>
                                          <a:cs typeface="Times New Roman" panose="02020603050405020304" pitchFamily="18" charset="0"/>
                                        </a:rPr>
                                        <m:t>v</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𝐛</m:t>
                                      </m:r>
                                    </m:sub>
                                  </m:sSub>
                                  <m:r>
                                    <m:rPr>
                                      <m:nor/>
                                    </m:rP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m:t>)</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𝐫</m:t>
                                  </m:r>
                                </m:den>
                              </m:f>
                            </m:oMath>
                          </a14:m>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a:t>
                          </a:r>
                          <a:r>
                            <a:rPr lang="en-US" sz="2400" b="1"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对</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𝐁</m:t>
                                      </m:r>
                                    </m:e>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p>
                                  <m:sSup>
                                    <m:s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𝐋</m:t>
                                      </m:r>
                                    </m:e>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p>
                                  <m:r>
                                    <m:rPr>
                                      <m:nor/>
                                    </m:rP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m:t>(</m:t>
                                  </m:r>
                                  <m:sSub>
                                    <m:sSub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m:rPr>
                                          <m:nor/>
                                        </m:rPr>
                                        <a:rPr kumimoji="0" lang="en-US" altLang="zh-CN" sz="2200" b="1" i="1" u="none" strike="noStrike" kern="1200" cap="none" spc="0" normalizeH="0" baseline="0" noProof="0" smtClean="0">
                                          <a:ln>
                                            <a:noFill/>
                                          </a:ln>
                                          <a:solidFill>
                                            <a:srgbClr val="000000"/>
                                          </a:solidFill>
                                          <a:effectLst/>
                                          <a:uLnTx/>
                                          <a:uFillTx/>
                                          <a:latin typeface="Book Antiqua" panose="02040602050305030304" pitchFamily="18" charset="0"/>
                                          <a:ea typeface="宋体" panose="02010600030101010101" pitchFamily="2" charset="-122"/>
                                          <a:cs typeface="Times New Roman" panose="02020603050405020304" pitchFamily="18" charset="0"/>
                                        </a:rPr>
                                        <m:t>v</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𝐚</m:t>
                                      </m:r>
                                    </m:sub>
                                  </m:sSub>
                                  <m:r>
                                    <a:rPr lang="en-US" altLang="zh-CN"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sSub>
                                    <m:sSubPr>
                                      <m:ctrlPr>
                                        <a:rPr lang="zh-CN" sz="2400" b="1" i="1" smtClean="0">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m:rPr>
                                          <m:nor/>
                                        </m:rPr>
                                        <a:rPr kumimoji="0" lang="en-US" altLang="zh-CN" sz="2200" b="1" i="1" u="none" strike="noStrike" kern="1200" cap="none" spc="0" normalizeH="0" baseline="0" noProof="0" smtClean="0">
                                          <a:ln>
                                            <a:noFill/>
                                          </a:ln>
                                          <a:solidFill>
                                            <a:srgbClr val="000000"/>
                                          </a:solidFill>
                                          <a:effectLst/>
                                          <a:uLnTx/>
                                          <a:uFillTx/>
                                          <a:latin typeface="Book Antiqua" panose="02040602050305030304" pitchFamily="18" charset="0"/>
                                          <a:ea typeface="宋体" panose="02010600030101010101" pitchFamily="2" charset="-122"/>
                                          <a:cs typeface="Times New Roman" panose="02020603050405020304" pitchFamily="18" charset="0"/>
                                        </a:rPr>
                                        <m:t>v</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𝐛</m:t>
                                      </m:r>
                                    </m:sub>
                                  </m:sSub>
                                  <m:r>
                                    <m:rPr>
                                      <m:nor/>
                                    </m:rP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m:t>)</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𝐫</m:t>
                                  </m:r>
                                </m:den>
                              </m:f>
                            </m:oMath>
                          </a14:m>
                          <a:r>
                            <a:rPr lang="en-US"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a:t>
                          </a:r>
                          <a:r>
                            <a:rPr lang="en-US" sz="2400" b="1"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b="1"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b="1"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𝑭</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𝒎</m:t>
                                  </m:r>
                                </m:den>
                              </m:f>
                            </m:oMath>
                          </a14:m>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最终</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b="1"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b="1"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𝑭</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𝒎</m:t>
                                  </m:r>
                                </m:den>
                              </m:f>
                            </m:oMath>
                          </a14:m>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收尾条件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电流恒定</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4803" marR="44803"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最终两金属棒以相同的加速度做匀加速运动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4803" marR="44803"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r>
                </a:tbl>
              </a:graphicData>
            </a:graphic>
          </p:graphicFrame>
        </mc:Choice>
        <mc:Fallback xmlns="">
          <p:graphicFrame>
            <p:nvGraphicFramePr>
              <p:cNvPr id="2" name="表格 1"/>
              <p:cNvGraphicFramePr>
                <a:graphicFrameLocks noGrp="1"/>
              </p:cNvGraphicFramePr>
              <p:nvPr/>
            </p:nvGraphicFramePr>
            <p:xfrm>
              <a:off x="345374" y="1330069"/>
              <a:ext cx="11485847" cy="5132728"/>
            </p:xfrm>
            <a:graphic>
              <a:graphicData uri="http://schemas.openxmlformats.org/drawingml/2006/table">
                <a:tbl>
                  <a:tblPr firstRow="1" firstCol="1" bandRow="1"/>
                  <a:tblGrid>
                    <a:gridCol w="2581480"/>
                    <a:gridCol w="2016224"/>
                    <a:gridCol w="2038818"/>
                    <a:gridCol w="3505798"/>
                    <a:gridCol w="1343527"/>
                  </a:tblGrid>
                  <a:tr h="586763">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初始状态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4803" marR="44803"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公式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4803" marR="44803"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收尾速度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4803" marR="44803"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r>
                  <a:tr h="4509770">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光滑导轨宽为</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匀强磁场的磁感应强度为</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两金属棒质量均为</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、总电阻为</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棒的初速度为</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棒在恒力</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作用下从静止开始运动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4803" marR="44803"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just" hangingPunct="0">
                            <a:lnSpc>
                              <a:spcPct val="150000"/>
                            </a:lnSpc>
                            <a:spcAft>
                              <a:spcPts val="0"/>
                            </a:spcAf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just" hangingPunct="0">
                            <a:lnSpc>
                              <a:spcPct val="150000"/>
                            </a:lnSpc>
                            <a:spcAft>
                              <a:spcPts val="0"/>
                            </a:spcAf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endParaRPr lang="zh-CN"/>
                        </a:p>
                      </a:txBody>
                      <a:tcPr marL="44803" marR="44803"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blipFill>
                          <a:blip r:embed="rId1"/>
                        </a:blip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最终两金属棒以相同的加速度做匀加速运动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4803" marR="44803"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r>
                </a:tbl>
              </a:graphicData>
            </a:graphic>
          </p:graphicFrame>
        </mc:Fallback>
      </mc:AlternateContent>
      <p:pic>
        <p:nvPicPr>
          <p:cNvPr id="4" name="图片 3"/>
          <p:cNvPicPr>
            <a:picLocks noChangeAspect="1"/>
          </p:cNvPicPr>
          <p:nvPr/>
        </p:nvPicPr>
        <p:blipFill>
          <a:blip r:embed="rId2"/>
          <a:stretch>
            <a:fillRect/>
          </a:stretch>
        </p:blipFill>
        <p:spPr>
          <a:xfrm>
            <a:off x="3048846" y="3435266"/>
            <a:ext cx="1847620" cy="1431255"/>
          </a:xfrm>
          <a:prstGeom prst="rect">
            <a:avLst/>
          </a:prstGeom>
        </p:spPr>
      </p:pic>
      <p:pic>
        <p:nvPicPr>
          <p:cNvPr id="5" name="图片 4"/>
          <p:cNvPicPr>
            <a:picLocks noChangeAspect="1"/>
          </p:cNvPicPr>
          <p:nvPr/>
        </p:nvPicPr>
        <p:blipFill>
          <a:blip r:embed="rId3"/>
          <a:stretch>
            <a:fillRect/>
          </a:stretch>
        </p:blipFill>
        <p:spPr>
          <a:xfrm>
            <a:off x="5015086" y="3424144"/>
            <a:ext cx="1872208" cy="1308146"/>
          </a:xfrm>
          <a:prstGeom prst="rect">
            <a:avLst/>
          </a:prstGeom>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 name="表格 1"/>
              <p:cNvGraphicFramePr>
                <a:graphicFrameLocks noGrp="1"/>
              </p:cNvGraphicFramePr>
              <p:nvPr/>
            </p:nvGraphicFramePr>
            <p:xfrm>
              <a:off x="406574" y="908720"/>
              <a:ext cx="11377263" cy="5606542"/>
            </p:xfrm>
            <a:graphic>
              <a:graphicData uri="http://schemas.openxmlformats.org/drawingml/2006/table">
                <a:tbl>
                  <a:tblPr firstRow="1" firstCol="1" bandRow="1"/>
                  <a:tblGrid>
                    <a:gridCol w="2880320"/>
                    <a:gridCol w="2225795"/>
                    <a:gridCol w="2022677"/>
                    <a:gridCol w="2011915"/>
                    <a:gridCol w="2236556"/>
                  </a:tblGrid>
                  <a:tr h="431394">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初始状态</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8462" marR="8462"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图示</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alt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图像</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公式</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8462" marR="8462"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收尾速度</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8462" marR="8462"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r>
                  <a:tr h="4321134">
                    <a:tc>
                      <a:txBody>
                        <a:bodyPr/>
                        <a:lstStyle/>
                        <a:p>
                          <a:pPr algn="just"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光滑导轨左、右宽分别为</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匀强磁场的磁感应强度为</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两金属棒质量均为</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、总电阻为</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棒的初速为</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棒在恒力</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作用下从静止开始运动</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8462" marR="8462"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just" hangingPunct="0">
                            <a:lnSpc>
                              <a:spcPct val="150000"/>
                            </a:lnSpc>
                            <a:spcAft>
                              <a:spcPts val="0"/>
                            </a:spcAft>
                          </a:pP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just" hangingPunct="0">
                            <a:lnSpc>
                              <a:spcPct val="150000"/>
                            </a:lnSpc>
                            <a:spcAft>
                              <a:spcPts val="0"/>
                            </a:spcAft>
                          </a:pP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just"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对</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BIL</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a:t>
                          </a:r>
                          <a:r>
                            <a:rPr lang="en-US" sz="2200" b="1"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对</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BIL</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a:t>
                          </a:r>
                          <a:r>
                            <a:rPr lang="en-US" sz="2200" b="1"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𝐁𝐋</m:t>
                                  </m:r>
                                  <m:r>
                                    <m:rPr>
                                      <m:nor/>
                                    </m:rP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m:t>(</m:t>
                                  </m:r>
                                  <m:sSub>
                                    <m:sSubPr>
                                      <m:ctrlPr>
                                        <a:rPr lang="zh-CN" sz="2200" b="1" i="1" smtClean="0">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m:rPr>
                                          <m:nor/>
                                        </m:rPr>
                                        <a:rPr kumimoji="0" lang="en-US" altLang="zh-CN" sz="2200" b="1" i="1" u="none" strike="noStrike" kern="1200" cap="none" spc="0" normalizeH="0" baseline="0" noProof="0" smtClean="0">
                                          <a:ln>
                                            <a:noFill/>
                                          </a:ln>
                                          <a:solidFill>
                                            <a:srgbClr val="000000"/>
                                          </a:solidFill>
                                          <a:effectLst/>
                                          <a:uLnTx/>
                                          <a:uFillTx/>
                                          <a:latin typeface="Book Antiqua" panose="02040602050305030304" pitchFamily="18" charset="0"/>
                                          <a:ea typeface="宋体" panose="02010600030101010101" pitchFamily="2" charset="-122"/>
                                          <a:cs typeface="Times New Roman" panose="02020603050405020304" pitchFamily="18" charset="0"/>
                                        </a:rPr>
                                        <m:t>v</m:t>
                                      </m:r>
                                    </m:e>
                                    <m:sub>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𝐚</m:t>
                                      </m:r>
                                    </m:sub>
                                  </m:sSub>
                                  <m:r>
                                    <a:rPr lang="zh-CN"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Sub>
                                    <m:sSub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m:rPr>
                                          <m:nor/>
                                        </m:rPr>
                                        <a:rPr kumimoji="0" lang="en-US" altLang="zh-CN" sz="2200" b="1" i="1" u="none" strike="noStrike" kern="1200" cap="none" spc="0" normalizeH="0" baseline="0" noProof="0" smtClean="0">
                                          <a:ln>
                                            <a:noFill/>
                                          </a:ln>
                                          <a:solidFill>
                                            <a:srgbClr val="000000"/>
                                          </a:solidFill>
                                          <a:effectLst/>
                                          <a:uLnTx/>
                                          <a:uFillTx/>
                                          <a:latin typeface="Book Antiqua" panose="02040602050305030304" pitchFamily="18" charset="0"/>
                                          <a:ea typeface="宋体" panose="02010600030101010101" pitchFamily="2" charset="-122"/>
                                          <a:cs typeface="Times New Roman" panose="02020603050405020304" pitchFamily="18" charset="0"/>
                                        </a:rPr>
                                        <m:t>v</m:t>
                                      </m:r>
                                    </m:e>
                                    <m:sub>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𝐛</m:t>
                                      </m:r>
                                    </m:sub>
                                  </m:sSub>
                                  <m:r>
                                    <m:rPr>
                                      <m:nor/>
                                    </m:rP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m:t>)</m:t>
                                  </m:r>
                                </m:num>
                                <m:den>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𝐫</m:t>
                                  </m:r>
                                </m:den>
                              </m:f>
                            </m:oMath>
                          </a14:m>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200" b="1"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200" b="1"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𝑭</m:t>
                                  </m:r>
                                </m:num>
                                <m:den>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𝒎</m:t>
                                  </m:r>
                                </m:den>
                              </m:f>
                            </m:oMath>
                          </a14:m>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最终</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200" b="1"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200" b="1"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收尾条件</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电流恒定</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8462" marR="8462"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just"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最终两金属棒做匀加速运动</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加速度不同</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加速度与棒所在处导轨的宽度成反比</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8462" marR="8462"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r>
                </a:tbl>
              </a:graphicData>
            </a:graphic>
          </p:graphicFrame>
        </mc:Choice>
        <mc:Fallback xmlns="">
          <p:graphicFrame>
            <p:nvGraphicFramePr>
              <p:cNvPr id="2" name="表格 1"/>
              <p:cNvGraphicFramePr>
                <a:graphicFrameLocks noGrp="1"/>
              </p:cNvGraphicFramePr>
              <p:nvPr/>
            </p:nvGraphicFramePr>
            <p:xfrm>
              <a:off x="406574" y="908720"/>
              <a:ext cx="11377263" cy="5606542"/>
            </p:xfrm>
            <a:graphic>
              <a:graphicData uri="http://schemas.openxmlformats.org/drawingml/2006/table">
                <a:tbl>
                  <a:tblPr firstRow="1" firstCol="1" bandRow="1"/>
                  <a:tblGrid>
                    <a:gridCol w="2880320"/>
                    <a:gridCol w="2225795"/>
                    <a:gridCol w="2022677"/>
                    <a:gridCol w="2011915"/>
                    <a:gridCol w="2236556"/>
                  </a:tblGrid>
                  <a:tr h="431394">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初始状态</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8462" marR="8462"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图示</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alt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图像</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公式</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8462" marR="8462"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收尾速度</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8462" marR="8462"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r>
                  <a:tr h="5085080">
                    <a:tc>
                      <a:txBody>
                        <a:bodyPr/>
                        <a:lstStyle/>
                        <a:p>
                          <a:pPr algn="just"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光滑导轨左、右宽分别为</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匀强磁场的磁感应强度为</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两金属棒质量均为</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、总电阻为</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棒的初速为</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棒在恒力</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作用下从静止开始运动</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8462" marR="8462"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just" hangingPunct="0">
                            <a:lnSpc>
                              <a:spcPct val="150000"/>
                            </a:lnSpc>
                            <a:spcAft>
                              <a:spcPts val="0"/>
                            </a:spcAft>
                          </a:pP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just" hangingPunct="0">
                            <a:lnSpc>
                              <a:spcPct val="150000"/>
                            </a:lnSpc>
                            <a:spcAft>
                              <a:spcPts val="0"/>
                            </a:spcAft>
                          </a:pP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endParaRPr lang="zh-CN"/>
                        </a:p>
                      </a:txBody>
                      <a:tcPr marL="8462" marR="8462"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blipFill>
                          <a:blip r:embed="rId1"/>
                        </a:blipFill>
                      </a:tcPr>
                    </a:tc>
                    <a:tc>
                      <a:txBody>
                        <a:bodyPr/>
                        <a:lstStyle/>
                        <a:p>
                          <a:pPr algn="just"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最终两金属棒做匀加速运动</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加速度不同</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加速度与棒所在处导轨的宽度成反比</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8462" marR="8462"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r>
                </a:tbl>
              </a:graphicData>
            </a:graphic>
          </p:graphicFrame>
        </mc:Fallback>
      </mc:AlternateContent>
      <p:pic>
        <p:nvPicPr>
          <p:cNvPr id="4" name="图片 3"/>
          <p:cNvPicPr>
            <a:picLocks noChangeAspect="1"/>
          </p:cNvPicPr>
          <p:nvPr/>
        </p:nvPicPr>
        <p:blipFill>
          <a:blip r:embed="rId2"/>
          <a:stretch>
            <a:fillRect/>
          </a:stretch>
        </p:blipFill>
        <p:spPr>
          <a:xfrm>
            <a:off x="3358803" y="3149592"/>
            <a:ext cx="2088331" cy="1333669"/>
          </a:xfrm>
          <a:prstGeom prst="rect">
            <a:avLst/>
          </a:prstGeom>
        </p:spPr>
      </p:pic>
      <p:pic>
        <p:nvPicPr>
          <p:cNvPr id="5" name="图片 4"/>
          <p:cNvPicPr>
            <a:picLocks noChangeAspect="1"/>
          </p:cNvPicPr>
          <p:nvPr/>
        </p:nvPicPr>
        <p:blipFill>
          <a:blip r:embed="rId3"/>
          <a:stretch>
            <a:fillRect/>
          </a:stretch>
        </p:blipFill>
        <p:spPr>
          <a:xfrm>
            <a:off x="5591151" y="3149592"/>
            <a:ext cx="1801886" cy="1224138"/>
          </a:xfrm>
          <a:prstGeom prst="rect">
            <a:avLst/>
          </a:prstGeom>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34566" y="764704"/>
                <a:ext cx="11485848" cy="5081135"/>
              </a:xfrm>
            </p:spPr>
            <p:txBody>
              <a:bodyPr/>
              <a:lstStyle/>
              <a:p>
                <a:pPr hangingPunct="0">
                  <a:lnSpc>
                    <a:spcPct val="130000"/>
                  </a:lnSpc>
                  <a:spcAft>
                    <a:spcPts val="0"/>
                  </a:spcAft>
                </a:pPr>
                <a:r>
                  <a:rPr lang="en-US" altLang="zh-CN" sz="2200"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sz="2200"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多选</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如图所示，间距均为</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的光滑平行倾斜导轨与足够长的光滑平行水平导轨在</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处平滑连接，虚线</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MN</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右侧有竖直向下、磁感应强度为</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的匀强磁场</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是两根粗细均匀的金属棒，质量均为</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，电阻分别为</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棒静止于水平导轨上，初始时与</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MN</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相距</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棒由静止从倾斜轨道上距水平面高度为</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处下滑，运动过程中与</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棒始终没有接触，且两棒始终垂直于导轨</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不计导轨的电阻，重力加速度为</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，下列说法正确的</a:t>
                </a:r>
                <a:r>
                  <a:rPr lang="zh-CN" altLang="zh-CN" sz="2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sz="2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棒刚进入磁场时</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回路中感应电流大小为</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𝑩𝑳</m:t>
                        </m:r>
                        <m:rad>
                          <m:radPr>
                            <m:degHide m:val="on"/>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𝒉</m:t>
                            </m:r>
                          </m:e>
                        </m:rad>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den>
                    </m:f>
                  </m:oMath>
                </a14:m>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棒的最大速度为</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ad>
                          <m:radPr>
                            <m:degHide m:val="on"/>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𝒉</m:t>
                            </m:r>
                          </m:e>
                        </m:rad>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整个过程中</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棒上产生的焦耳热为</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r>
                          <m:rPr>
                            <m:nor/>
                          </m:rP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𝒉</m:t>
                        </m:r>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稳定后</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棒间的距离为</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𝒎𝑹</m:t>
                        </m:r>
                        <m:rad>
                          <m:radPr>
                            <m:degHide m:val="on"/>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𝒉</m:t>
                            </m:r>
                          </m:e>
                        </m:rad>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Sup>
                          <m:sSup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e>
                          <m:sup>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sSup>
                          <m:sSup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𝑳</m:t>
                            </m:r>
                          </m:e>
                          <m:sup>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34566" y="764704"/>
                <a:ext cx="11485848" cy="5081135"/>
              </a:xfrm>
              <a:blipFill rotWithShape="1">
                <a:blip r:embed="rId1"/>
                <a:stretch>
                  <a:fillRect l="-5" t="-3" r="5" b="1"/>
                </a:stretch>
              </a:blipFill>
            </p:spPr>
            <p:txBody>
              <a:bodyPr/>
              <a:lstStyle/>
              <a:p>
                <a:r>
                  <a:rPr lang="zh-CN" altLang="en-US">
                    <a:noFill/>
                  </a:rPr>
                  <a:t> </a:t>
                </a:r>
              </a:p>
            </p:txBody>
          </p:sp>
        </mc:Fallback>
      </mc:AlternateContent>
      <p:pic>
        <p:nvPicPr>
          <p:cNvPr id="4" name="24典例5.eps" descr="id:2147491301;FounderCES"/>
          <p:cNvPicPr/>
          <p:nvPr/>
        </p:nvPicPr>
        <p:blipFill>
          <a:blip r:embed="rId2"/>
          <a:stretch>
            <a:fillRect/>
          </a:stretch>
        </p:blipFill>
        <p:spPr>
          <a:xfrm>
            <a:off x="478582" y="881410"/>
            <a:ext cx="1203325" cy="387350"/>
          </a:xfrm>
          <a:prstGeom prst="rect">
            <a:avLst/>
          </a:prstGeom>
        </p:spPr>
      </p:pic>
      <p:pic>
        <p:nvPicPr>
          <p:cNvPr id="5" name="ca508u.jpg" descr="id:2147491308;FounderCES"/>
          <p:cNvPicPr/>
          <p:nvPr/>
        </p:nvPicPr>
        <p:blipFill>
          <a:blip r:embed="rId3"/>
          <a:stretch>
            <a:fillRect/>
          </a:stretch>
        </p:blipFill>
        <p:spPr>
          <a:xfrm>
            <a:off x="6671270" y="3697322"/>
            <a:ext cx="4868545" cy="1819910"/>
          </a:xfrm>
          <a:prstGeom prst="rect">
            <a:avLst/>
          </a:prstGeom>
        </p:spPr>
      </p:pic>
      <p:pic>
        <p:nvPicPr>
          <p:cNvPr id="6" name="24答案.eps" descr="id:2147491329;FounderCES"/>
          <p:cNvPicPr/>
          <p:nvPr/>
        </p:nvPicPr>
        <p:blipFill>
          <a:blip r:embed="rId4"/>
          <a:stretch>
            <a:fillRect/>
          </a:stretch>
        </p:blipFill>
        <p:spPr>
          <a:xfrm>
            <a:off x="478582" y="5867285"/>
            <a:ext cx="840740" cy="299720"/>
          </a:xfrm>
          <a:prstGeom prst="rect">
            <a:avLst/>
          </a:prstGeom>
        </p:spPr>
      </p:pic>
      <p:sp>
        <p:nvSpPr>
          <p:cNvPr id="2" name="矩形 1"/>
          <p:cNvSpPr/>
          <p:nvPr/>
        </p:nvSpPr>
        <p:spPr>
          <a:xfrm>
            <a:off x="1398921" y="5805264"/>
            <a:ext cx="591829" cy="430887"/>
          </a:xfrm>
          <a:prstGeom prst="rect">
            <a:avLst/>
          </a:prstGeom>
        </p:spPr>
        <p:txBody>
          <a:bodyPr wrap="none">
            <a:spAutoFit/>
          </a:bodyPr>
          <a:lstStyle/>
          <a:p>
            <a:r>
              <a:rPr lang="en-US" altLang="zh-CN" sz="2200">
                <a:solidFill>
                  <a:srgbClr val="000000"/>
                </a:solidFill>
              </a:rPr>
              <a:t>AD</a:t>
            </a:r>
            <a:endParaRPr lang="zh-CN" altLang="en-US" sz="22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4511043"/>
              </a:xfrm>
            </p:spPr>
            <p:txBody>
              <a:bodyPr/>
              <a:lstStyle/>
              <a:p>
                <a:pPr hangingPunct="0">
                  <a:lnSpc>
                    <a:spcPct val="130000"/>
                  </a:lnSpc>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棒下落到底端刚进入磁场瞬间的速度大小为</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由机械能守恒定律可得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𝒉</m:t>
                        </m:r>
                      </m:e>
                    </m:ra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棒刚进入磁场时产生的感应电动势的大小为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BL</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BL</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𝒉</m:t>
                        </m:r>
                      </m:e>
                    </m:ra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由欧姆定律知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回路中感应电流大小为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𝑬</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𝑩𝑳</m:t>
                        </m:r>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𝒉</m:t>
                            </m:r>
                          </m:e>
                        </m:rad>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由右手定则和左手定则可知</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棒所受安培力水平向右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棒从静止开始向右做加速运动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棒所受安培力水平向左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棒进入磁场后以初速度</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𝒉</m:t>
                        </m:r>
                      </m:e>
                    </m:rad>
                  </m:oMath>
                </a14:m>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做减速运动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直到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棒最终达到共速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之后一起做匀速直线运动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棒的速度达到最大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由</a:t>
                </a:r>
                <a:r>
                  <a:rPr lang="en-US" altLang="zh-CN" b="1" i="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u="wavy">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u="wavy">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棒组成的系统动量守恒</a:t>
                </a:r>
                <a:r>
                  <a:rPr lang="zh-CN" altLang="zh-CN" b="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AEEF"/>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棒所受的安培力始终等大反向</a:t>
                </a:r>
                <a:r>
                  <a:rPr lang="zh-CN"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整体所受的合外力为零</a:t>
                </a:r>
                <a:r>
                  <a:rPr lang="en-US" altLang="zh-CN" b="1" smtClean="0">
                    <a:solidFill>
                      <a:srgbClr val="00AEEF"/>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4511043"/>
              </a:xfrm>
              <a:blipFill rotWithShape="1">
                <a:blip r:embed="rId1"/>
                <a:stretch>
                  <a:fillRect l="-2" t="-14" r="1" b="-662"/>
                </a:stretch>
              </a:blipFill>
            </p:spPr>
            <p:txBody>
              <a:bodyPr/>
              <a:lstStyle/>
              <a:p>
                <a:r>
                  <a:rPr lang="zh-CN" altLang="en-US">
                    <a:noFill/>
                  </a:rPr>
                  <a:t> </a:t>
                </a:r>
              </a:p>
            </p:txBody>
          </p:sp>
        </mc:Fallback>
      </mc:AlternateContent>
      <p:pic>
        <p:nvPicPr>
          <p:cNvPr id="4" name="箭头右.eps" descr="id:2147491322;FounderCES"/>
          <p:cNvPicPr/>
          <p:nvPr/>
        </p:nvPicPr>
        <p:blipFill>
          <a:blip r:embed="rId2"/>
          <a:stretch>
            <a:fillRect/>
          </a:stretch>
        </p:blipFill>
        <p:spPr>
          <a:xfrm>
            <a:off x="701467" y="4787725"/>
            <a:ext cx="394970" cy="310515"/>
          </a:xfrm>
          <a:prstGeom prst="rect">
            <a:avLst/>
          </a:prstGeom>
        </p:spPr>
      </p:pic>
      <p:pic>
        <p:nvPicPr>
          <p:cNvPr id="5" name="24解析.eps" descr="id:2147491315;FounderCES"/>
          <p:cNvPicPr/>
          <p:nvPr/>
        </p:nvPicPr>
        <p:blipFill>
          <a:blip r:embed="rId3"/>
          <a:stretch>
            <a:fillRect/>
          </a:stretch>
        </p:blipFill>
        <p:spPr>
          <a:xfrm>
            <a:off x="478582" y="918147"/>
            <a:ext cx="840740" cy="299720"/>
          </a:xfrm>
          <a:prstGeom prst="rect">
            <a:avLst/>
          </a:prstGeom>
        </p:spPr>
      </p:pic>
      <p:pic>
        <p:nvPicPr>
          <p:cNvPr id="6" name="ca508u.jpg" descr="id:2147491308;FounderCES"/>
          <p:cNvPicPr/>
          <p:nvPr/>
        </p:nvPicPr>
        <p:blipFill>
          <a:blip r:embed="rId4"/>
          <a:stretch>
            <a:fillRect/>
          </a:stretch>
        </p:blipFill>
        <p:spPr>
          <a:xfrm>
            <a:off x="4279560" y="5229200"/>
            <a:ext cx="3657810" cy="1367325"/>
          </a:xfrm>
          <a:prstGeom prst="rect">
            <a:avLst/>
          </a:prstGeom>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4296754"/>
              </a:xfrm>
            </p:spPr>
            <p:txBody>
              <a:bodyPr/>
              <a:lstStyle/>
              <a:p>
                <a:pPr hangingPunct="0">
                  <a:lnSpc>
                    <a:spcPct val="130000"/>
                  </a:lnSpc>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棒的最大速度为</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𝐡</m:t>
                            </m:r>
                          </m:e>
                        </m:rad>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在运动过程中由能量守恒可得</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m:rPr>
                            <m:nor/>
                          </m:rPr>
                          <a:rPr lang="zh-CN" altLang="zh-CN" b="1" baseline="-6000">
                            <a:solidFill>
                              <a:srgbClr val="000000"/>
                            </a:solidFill>
                            <a:latin typeface="Cambria Math" panose="02040503050406030204" pitchFamily="18" charset="0"/>
                            <a:ea typeface="宋体" panose="02010600030101010101" pitchFamily="2" charset="-122"/>
                            <a:cs typeface="Times New Roman" panose="02020603050405020304" pitchFamily="18" charset="0"/>
                          </a:rPr>
                          <m:t>共</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又</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𝒉</m:t>
                            </m:r>
                          </m:e>
                        </m:rad>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联立解得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棒串联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则产生的焦耳热之比等于电阻之比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由此可得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棒上产生的焦耳热为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棒从静止开始向右做加速运动的过程中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由动量定理有</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14:m>
                  <m:oMath xmlns:m="http://schemas.openxmlformats.org/officeDocument/2006/math">
                    <m:bar>
                      <m:barPr>
                        <m:pos m:val="top"/>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𝑰</m:t>
                        </m:r>
                      </m:e>
                    </m:bar>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又</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bar>
                      <m:barPr>
                        <m:pos m:val="top"/>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𝑰</m:t>
                        </m:r>
                      </m:e>
                    </m:bar>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𝜱</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𝑩𝑳𝒙</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联立解得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棒在水平导轨上的位移差</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𝒎𝑹</m:t>
                        </m:r>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𝒉</m:t>
                            </m:r>
                          </m:e>
                        </m:rad>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𝑳</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故稳定后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棒间的距离为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𝒎𝑹</m:t>
                        </m:r>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𝒉</m:t>
                            </m:r>
                          </m:e>
                        </m:rad>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𝑳</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4296754"/>
              </a:xfrm>
              <a:blipFill rotWithShape="1">
                <a:blip r:embed="rId1"/>
                <a:stretch>
                  <a:fillRect l="-2" t="-15" r="1" b="-273"/>
                </a:stretch>
              </a:blipFill>
            </p:spPr>
            <p:txBody>
              <a:bodyPr/>
              <a:lstStyle/>
              <a:p>
                <a:r>
                  <a:rPr lang="zh-CN" altLang="en-US">
                    <a:noFill/>
                  </a:rPr>
                  <a:t> </a:t>
                </a:r>
              </a:p>
            </p:txBody>
          </p:sp>
        </mc:Fallback>
      </mc:AlternateContent>
      <p:pic>
        <p:nvPicPr>
          <p:cNvPr id="4" name="ca508u.jpg" descr="id:2147491308;FounderCES"/>
          <p:cNvPicPr/>
          <p:nvPr/>
        </p:nvPicPr>
        <p:blipFill>
          <a:blip r:embed="rId2"/>
          <a:stretch>
            <a:fillRect/>
          </a:stretch>
        </p:blipFill>
        <p:spPr>
          <a:xfrm>
            <a:off x="4088265" y="5108521"/>
            <a:ext cx="4023591" cy="1504058"/>
          </a:xfrm>
          <a:prstGeom prst="rect">
            <a:avLst/>
          </a:prstGeom>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692696"/>
                <a:ext cx="11485848" cy="5067093"/>
              </a:xfrm>
            </p:spPr>
            <p:txBody>
              <a:bodyPr/>
              <a:lstStyle/>
              <a:p>
                <a:pPr hangingPunct="0">
                  <a:lnSpc>
                    <a:spcPct val="130000"/>
                  </a:lnSpc>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个平行光滑金属导轨固定在绝缘的水平面上，左侧导轨间距为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，质量为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、电阻为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、长为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的导体棒</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MN</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与左侧导轨垂直并保持良好接触，右侧导轨间距为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，质量为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、电阻为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、长为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的导体棒</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与右侧导轨垂直并保持良好接触，左右两侧的金属导轨电阻不计且足够长，整个装置处于竖直向下的匀强磁场中，磁场的磁感应强度大小为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现给导体棒</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MN</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水平向右的瞬时速度</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，下列说法正确的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导体棒</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刚开始运动时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通过导体棒</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PQ</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的电流方向为从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导体棒</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和导体棒</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PQ</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组成的系统动量守恒</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导体棒</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刚开始运动时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其两端的电压为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Bd</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导体棒</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和导体棒</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PQ</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组成的系统产生的焦耳热最多为</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692696"/>
                <a:ext cx="11485848" cy="5067093"/>
              </a:xfrm>
              <a:blipFill rotWithShape="1">
                <a:blip r:embed="rId1"/>
                <a:stretch>
                  <a:fillRect l="-2" t="-11" r="1" b="7"/>
                </a:stretch>
              </a:blipFill>
            </p:spPr>
            <p:txBody>
              <a:bodyPr/>
              <a:lstStyle/>
              <a:p>
                <a:r>
                  <a:rPr lang="zh-CN" altLang="en-US">
                    <a:noFill/>
                  </a:rPr>
                  <a:t> </a:t>
                </a:r>
              </a:p>
            </p:txBody>
          </p:sp>
        </mc:Fallback>
      </mc:AlternateContent>
      <p:pic>
        <p:nvPicPr>
          <p:cNvPr id="4" name="24典例6.eps" descr="id:2147491336;FounderCES"/>
          <p:cNvPicPr/>
          <p:nvPr/>
        </p:nvPicPr>
        <p:blipFill>
          <a:blip r:embed="rId2"/>
          <a:stretch>
            <a:fillRect/>
          </a:stretch>
        </p:blipFill>
        <p:spPr>
          <a:xfrm>
            <a:off x="478582" y="855296"/>
            <a:ext cx="1203325" cy="387350"/>
          </a:xfrm>
          <a:prstGeom prst="rect">
            <a:avLst/>
          </a:prstGeom>
        </p:spPr>
      </p:pic>
      <p:pic>
        <p:nvPicPr>
          <p:cNvPr id="7" name="kd332a.jpg" descr="id:2147491343;FounderCES"/>
          <p:cNvPicPr/>
          <p:nvPr/>
        </p:nvPicPr>
        <p:blipFill>
          <a:blip r:embed="rId3"/>
          <a:stretch>
            <a:fillRect/>
          </a:stretch>
        </p:blipFill>
        <p:spPr>
          <a:xfrm>
            <a:off x="9551590" y="3933056"/>
            <a:ext cx="2448272" cy="1728192"/>
          </a:xfrm>
          <a:prstGeom prst="rect">
            <a:avLst/>
          </a:prstGeom>
        </p:spPr>
      </p:pic>
      <p:pic>
        <p:nvPicPr>
          <p:cNvPr id="8" name="24答案.eps" descr="id:2147491357;FounderCES"/>
          <p:cNvPicPr/>
          <p:nvPr/>
        </p:nvPicPr>
        <p:blipFill>
          <a:blip r:embed="rId4"/>
          <a:stretch>
            <a:fillRect/>
          </a:stretch>
        </p:blipFill>
        <p:spPr>
          <a:xfrm>
            <a:off x="472279" y="5772529"/>
            <a:ext cx="840740" cy="299720"/>
          </a:xfrm>
          <a:prstGeom prst="rect">
            <a:avLst/>
          </a:prstGeom>
        </p:spPr>
      </p:pic>
      <p:sp>
        <p:nvSpPr>
          <p:cNvPr id="2" name="矩形 1"/>
          <p:cNvSpPr/>
          <p:nvPr/>
        </p:nvSpPr>
        <p:spPr>
          <a:xfrm>
            <a:off x="1414686" y="5712969"/>
            <a:ext cx="407484" cy="461665"/>
          </a:xfrm>
          <a:prstGeom prst="rect">
            <a:avLst/>
          </a:prstGeom>
        </p:spPr>
        <p:txBody>
          <a:bodyPr wrap="none">
            <a:spAutoFit/>
          </a:bodyPr>
          <a:lstStyle/>
          <a:p>
            <a:r>
              <a:rPr lang="en-US" altLang="zh-CN" sz="2400">
                <a:solidFill>
                  <a:srgbClr val="000000"/>
                </a:solidFill>
              </a:rPr>
              <a:t>C</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680" y="692785"/>
                <a:ext cx="11485880" cy="5920105"/>
              </a:xfrm>
            </p:spPr>
            <p:txBody>
              <a:bodyPr>
                <a:noAutofit/>
              </a:bodyPr>
              <a:lstStyle/>
              <a:p>
                <a:pPr hangingPunct="0">
                  <a:lnSpc>
                    <a:spcPct val="130000"/>
                  </a:lnSpc>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右手定则可知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导体棒</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刚开始运动时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产</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lnSpc>
                    <a:spcPct val="130000"/>
                  </a:lnSpc>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的感应电流方向为从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则通过导体棒</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PQ</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的电流</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lnSpc>
                    <a:spcPct val="130000"/>
                  </a:lnSpc>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流过两根导体棒中的电流相等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lnSpc>
                    <a:spcPct val="130000"/>
                  </a:lnSpc>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于</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两根导体棒的长度不同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则所受安培力的大小不同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系</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lnSpc>
                    <a:spcPct val="130000"/>
                  </a:lnSpc>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统动量</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不守恒</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导体棒</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刚开始运动时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感应电动势为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其两端电压</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Bd</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导体棒</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向右运动后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由于安培力作用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导体棒</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PQ</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也向右运动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且导体棒</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减速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导体棒</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PQ</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当电路中电流为零时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满足</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根据动量定理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对导体棒</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14:m>
                  <m:oMath xmlns:m="http://schemas.openxmlformats.org/officeDocument/2006/math">
                    <m:bar>
                      <m:barPr>
                        <m:pos m:val="top"/>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𝑰</m:t>
                        </m:r>
                      </m:e>
                    </m:bar>
                  </m:oMath>
                </a14:m>
                <a:r>
                  <a:rPr lang="zh-CN"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对导体棒</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PQ</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14:m>
                  <m:oMath xmlns:m="http://schemas.openxmlformats.org/officeDocument/2006/math">
                    <m:bar>
                      <m:barPr>
                        <m:pos m:val="top"/>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𝑰</m:t>
                        </m:r>
                      </m:e>
                    </m:bar>
                  </m:oMath>
                </a14:m>
                <a:r>
                  <a:rPr lang="zh-CN"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由能量守恒定律可得</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解得导体棒</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和导体棒</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PQ</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组成的系统产生的焦耳热最多为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𝟕𝟓</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𝟕𝟕</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680" y="692785"/>
                <a:ext cx="11485880" cy="5920105"/>
              </a:xfrm>
              <a:blipFill rotWithShape="1">
                <a:blip r:embed="rId1"/>
                <a:stretch>
                  <a:fillRect b="-1030"/>
                </a:stretch>
              </a:blipFill>
            </p:spPr>
            <p:txBody>
              <a:bodyPr/>
              <a:lstStyle/>
              <a:p>
                <a:r>
                  <a:rPr lang="zh-CN" altLang="en-US">
                    <a:noFill/>
                  </a:rPr>
                  <a:t> </a:t>
                </a:r>
              </a:p>
            </p:txBody>
          </p:sp>
        </mc:Fallback>
      </mc:AlternateContent>
      <p:pic>
        <p:nvPicPr>
          <p:cNvPr id="4" name="24解析.eps" descr="id:2147491350;FounderCES"/>
          <p:cNvPicPr/>
          <p:nvPr/>
        </p:nvPicPr>
        <p:blipFill>
          <a:blip r:embed="rId2"/>
          <a:stretch>
            <a:fillRect/>
          </a:stretch>
        </p:blipFill>
        <p:spPr>
          <a:xfrm>
            <a:off x="478582" y="855296"/>
            <a:ext cx="840740" cy="299720"/>
          </a:xfrm>
          <a:prstGeom prst="rect">
            <a:avLst/>
          </a:prstGeom>
        </p:spPr>
      </p:pic>
      <p:pic>
        <p:nvPicPr>
          <p:cNvPr id="5" name="kd332a.jpg" descr="id:2147491343;FounderCES"/>
          <p:cNvPicPr/>
          <p:nvPr/>
        </p:nvPicPr>
        <p:blipFill>
          <a:blip r:embed="rId3"/>
          <a:stretch>
            <a:fillRect/>
          </a:stretch>
        </p:blipFill>
        <p:spPr>
          <a:xfrm>
            <a:off x="8903518" y="908720"/>
            <a:ext cx="2448272" cy="1728192"/>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632311"/>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涡流</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及其应用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概念</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金属块处于变化的磁场中时会产生感应电流，这种电流在金属块内部形成闭合回路，就像漩涡一样，我们把这种感应电流称为涡电流，简称涡流</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应用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电磁炉加热食物、工业生产中的高频感应炉、金属探测器等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防止</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电动机、变压器和发电机的铁芯会因涡流损失电能并使设备发热</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减小涡流的途径之一是增大铁芯材料的电阻率，常用的铁芯材料是硅钢，它的电阻率比较大；另一个途径就是用互相绝缘的硅钢片叠成的铁芯来代替整块硅钢铁芯</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知识点3.eps" descr="id:2147490945;FounderCES"/>
          <p:cNvPicPr/>
          <p:nvPr/>
        </p:nvPicPr>
        <p:blipFill>
          <a:blip r:embed="rId1"/>
          <a:stretch>
            <a:fillRect/>
          </a:stretch>
        </p:blipFill>
        <p:spPr>
          <a:xfrm>
            <a:off x="377434" y="908720"/>
            <a:ext cx="1365250" cy="362585"/>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2313265" y="714793"/>
            <a:ext cx="7581025" cy="731220"/>
          </a:xfrm>
          <a:prstGeom prst="rect">
            <a:avLst/>
          </a:prstGeom>
        </p:spPr>
      </p:pic>
      <p:pic>
        <p:nvPicPr>
          <p:cNvPr id="5" name="要点1.eps" descr="id:2147489338;FounderCES"/>
          <p:cNvPicPr/>
          <p:nvPr/>
        </p:nvPicPr>
        <p:blipFill>
          <a:blip r:embed="rId2"/>
          <a:stretch>
            <a:fillRect/>
          </a:stretch>
        </p:blipFill>
        <p:spPr>
          <a:xfrm>
            <a:off x="360854" y="1700808"/>
            <a:ext cx="1149350" cy="403225"/>
          </a:xfrm>
          <a:prstGeom prst="rect">
            <a:avLst/>
          </a:prstGeom>
        </p:spPr>
      </p:pic>
      <p:sp>
        <p:nvSpPr>
          <p:cNvPr id="4" name="内容占位符 3"/>
          <p:cNvSpPr>
            <a:spLocks noGrp="1"/>
          </p:cNvSpPr>
          <p:nvPr>
            <p:ph idx="1"/>
          </p:nvPr>
        </p:nvSpPr>
        <p:spPr>
          <a:xfrm>
            <a:off x="360854" y="1556792"/>
            <a:ext cx="11485848" cy="4454233"/>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对</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自感现象的理解和分析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对自感电动势的理解</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产生原因：通过线圈的电流发生变化，导致穿过线圈的磁通量发生变化，因而在线圈上产生感应电动势</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自感电动势的方向：当原电流增大时，自感电动势的方向与原电流方向相反；当原电流减小时，自感电动势的方向与原电流方向相同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即增反减同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自感电动势的作用：阻碍原电流的变化，而不是阻止，原电流仍在变化，只是使原电流的变化时间变长，即总是起着延缓电流变化的作用</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346237"/>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自感现象的分析思路</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明确通过自感线圈的电流的变化情况</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增大或减小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增反减同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，判断自感电动势的方向</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阻碍结果分析：电流增大时，由于自感电动势的作用，线圈中的电流逐渐增大，与线圈串联的元件中的电流也逐渐增大；电流减小时，由于自感电动势的作用，线圈中的电流逐渐减小，与线圈串联的元件中的电流也逐渐减小</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620688"/>
            <a:ext cx="11485848" cy="57624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通电自感和断电</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自感</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2" name="表格 1"/>
          <p:cNvGraphicFramePr>
            <a:graphicFrameLocks noGrp="1"/>
          </p:cNvGraphicFramePr>
          <p:nvPr/>
        </p:nvGraphicFramePr>
        <p:xfrm>
          <a:off x="341837" y="1268760"/>
          <a:ext cx="11485849" cy="5234923"/>
        </p:xfrm>
        <a:graphic>
          <a:graphicData uri="http://schemas.openxmlformats.org/drawingml/2006/table">
            <a:tbl>
              <a:tblPr firstRow="1" firstCol="1" bandRow="1"/>
              <a:tblGrid>
                <a:gridCol w="1491669"/>
                <a:gridCol w="2730515"/>
                <a:gridCol w="3816424"/>
                <a:gridCol w="3447241"/>
              </a:tblGrid>
              <a:tr h="480043">
                <a:tc>
                  <a:txBody>
                    <a:bodyPr/>
                    <a:lstStyle/>
                    <a:p>
                      <a:pPr algn="ctr" hangingPunct="0">
                        <a:lnSpc>
                          <a:spcPct val="13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电路</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现象</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6588" marR="16588"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自感</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电动势</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的作用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r>
              <a:tr h="1824213">
                <a:tc>
                  <a:txBody>
                    <a:bodyPr/>
                    <a:lstStyle/>
                    <a:p>
                      <a:pPr algn="ctr" hangingPunct="0">
                        <a:lnSpc>
                          <a:spcPct val="130000"/>
                        </a:lnSpc>
                        <a:spcAft>
                          <a:spcPts val="0"/>
                        </a:spcAft>
                      </a:pP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通电自感</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just" hangingPunct="0">
                        <a:lnSpc>
                          <a:spcPct val="130000"/>
                        </a:lnSpc>
                        <a:spcAft>
                          <a:spcPts val="0"/>
                        </a:spcAft>
                      </a:pPr>
                      <a:r>
                        <a:rPr lang="zh-CN" sz="2400" b="1" spc="-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接通电源的瞬间</a:t>
                      </a:r>
                      <a:r>
                        <a:rPr lang="zh-CN" sz="2400" b="1"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spc="-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灯泡</a:t>
                      </a:r>
                      <a:r>
                        <a:rPr lang="en-US" sz="2400" b="1"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b="1" spc="-100"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spc="-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逐渐亮起来</a:t>
                      </a:r>
                      <a:endParaRPr lang="zh-CN" sz="2400"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6588" marR="16588"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just"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阻碍电流的增大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电流稳定后电感线圈相当于导体</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若直流电阻为零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则相当于导线</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r>
              <a:tr h="2400215">
                <a:tc>
                  <a:txBody>
                    <a:bodyPr/>
                    <a:lstStyle/>
                    <a:p>
                      <a:pPr algn="ctr" hangingPunct="0">
                        <a:lnSpc>
                          <a:spcPct val="130000"/>
                        </a:lnSpc>
                        <a:spcAft>
                          <a:spcPts val="0"/>
                        </a:spcAft>
                      </a:pP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断电自感</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just"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断开开关的瞬间</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灯泡</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逐渐变暗</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或先闪亮一下再逐渐变暗</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直至熄灭</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两种现象取决于灯泡与电感线圈电阻的大小关系</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电感线圈和灯泡相当于一个闭合回路</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6588" marR="16588"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just"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阻碍电流的减小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r>
            </a:tbl>
          </a:graphicData>
        </a:graphic>
      </p:graphicFrame>
      <p:pic>
        <p:nvPicPr>
          <p:cNvPr id="7" name="f268u.jpg"/>
          <p:cNvPicPr/>
          <p:nvPr/>
        </p:nvPicPr>
        <p:blipFill>
          <a:blip r:embed="rId1"/>
          <a:stretch>
            <a:fillRect/>
          </a:stretch>
        </p:blipFill>
        <p:spPr>
          <a:xfrm>
            <a:off x="2494806" y="1772816"/>
            <a:ext cx="1638300" cy="1590675"/>
          </a:xfrm>
          <a:prstGeom prst="rect">
            <a:avLst/>
          </a:prstGeom>
        </p:spPr>
      </p:pic>
      <p:pic>
        <p:nvPicPr>
          <p:cNvPr id="8" name="f269u.jpg"/>
          <p:cNvPicPr/>
          <p:nvPr/>
        </p:nvPicPr>
        <p:blipFill>
          <a:blip r:embed="rId2"/>
          <a:stretch>
            <a:fillRect/>
          </a:stretch>
        </p:blipFill>
        <p:spPr>
          <a:xfrm>
            <a:off x="2379406" y="3867547"/>
            <a:ext cx="1779270" cy="214884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24典例1.eps" descr="id:2147489352;FounderCES"/>
          <p:cNvPicPr/>
          <p:nvPr/>
        </p:nvPicPr>
        <p:blipFill>
          <a:blip r:embed="rId1"/>
          <a:stretch>
            <a:fillRect/>
          </a:stretch>
        </p:blipFill>
        <p:spPr>
          <a:xfrm>
            <a:off x="400679" y="917346"/>
            <a:ext cx="1092200" cy="351790"/>
          </a:xfrm>
          <a:prstGeom prst="rect">
            <a:avLst/>
          </a:prstGeom>
        </p:spPr>
      </p:pic>
      <p:pic>
        <p:nvPicPr>
          <p:cNvPr id="5" name="24答案.eps" descr="id:2147489373;FounderCES"/>
          <p:cNvPicPr/>
          <p:nvPr/>
        </p:nvPicPr>
        <p:blipFill>
          <a:blip r:embed="rId2"/>
          <a:stretch>
            <a:fillRect/>
          </a:stretch>
        </p:blipFill>
        <p:spPr>
          <a:xfrm>
            <a:off x="400679" y="6202411"/>
            <a:ext cx="840740" cy="299720"/>
          </a:xfrm>
          <a:prstGeom prst="rect">
            <a:avLst/>
          </a:prstGeom>
        </p:spPr>
      </p:pic>
      <p:sp>
        <p:nvSpPr>
          <p:cNvPr id="7" name="内容占位符 6"/>
          <p:cNvSpPr>
            <a:spLocks noGrp="1"/>
          </p:cNvSpPr>
          <p:nvPr>
            <p:ph idx="1"/>
          </p:nvPr>
        </p:nvSpPr>
        <p:spPr>
          <a:xfrm>
            <a:off x="360854" y="746120"/>
            <a:ext cx="11485848" cy="3416320"/>
          </a:xfrm>
        </p:spPr>
        <p:txBody>
          <a:bodyPr/>
          <a:lstStyle/>
          <a:p>
            <a:pPr hangingPunct="0">
              <a:spcAft>
                <a:spcPts val="0"/>
              </a:spcAft>
            </a:pPr>
            <a:r>
              <a:rPr lang="en-US" altLang="zh-CN" b="1" smtClean="0">
                <a:solidFill>
                  <a:srgbClr val="000000"/>
                </a:solidFill>
                <a:latin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多选</a:t>
            </a:r>
            <a:r>
              <a:rPr lang="en-US" altLang="zh-CN" b="1">
                <a:solidFill>
                  <a:srgbClr val="000000"/>
                </a:solidFill>
                <a:latin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如图所示为用电流传感器研究自感现象的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电路</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示意图</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，其中电源内阻不可忽略，线圈的自感系数较大，其</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直</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电阻小于电阻</a:t>
            </a:r>
            <a:r>
              <a:rPr lang="en-US" altLang="zh-CN" b="1" i="1">
                <a:solidFill>
                  <a:srgbClr val="000000"/>
                </a:solidFill>
                <a:latin typeface="Times New Roman" panose="02020603050405020304" pitchFamily="18" charset="0"/>
                <a:ea typeface="宋体" panose="02010600030101010101" pitchFamily="2" charset="-122"/>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的阻值</a:t>
            </a:r>
            <a:r>
              <a:rPr lang="en-US" altLang="zh-CN" b="1">
                <a:solidFill>
                  <a:srgbClr val="000000"/>
                </a:solidFill>
                <a:latin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rPr>
              <a:t>t</a:t>
            </a:r>
            <a:r>
              <a:rPr lang="zh-CN"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时刻闭合开关</a:t>
            </a:r>
            <a:r>
              <a:rPr lang="en-US" altLang="zh-CN" b="1">
                <a:solidFill>
                  <a:srgbClr val="000000"/>
                </a:solidFill>
                <a:latin typeface="Times New Roman" panose="02020603050405020304" pitchFamily="18" charset="0"/>
                <a:ea typeface="宋体" panose="02010600030101010101" pitchFamily="2" charset="-122"/>
              </a:rPr>
              <a: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，电路稳定后，</a:t>
            </a:r>
            <a:r>
              <a:rPr lang="en-US" altLang="zh-CN" b="1" i="1" smtClean="0">
                <a:solidFill>
                  <a:srgbClr val="000000"/>
                </a:solidFill>
                <a:latin typeface="Times New Roman" panose="02020603050405020304" pitchFamily="18" charset="0"/>
                <a:ea typeface="宋体" panose="02010600030101010101" pitchFamily="2" charset="-122"/>
              </a:rPr>
              <a:t>t</a:t>
            </a:r>
            <a:r>
              <a:rPr lang="en-US" altLang="zh-CN" b="1" baseline="-25000" smtClean="0">
                <a:solidFill>
                  <a:srgbClr val="000000"/>
                </a:solidFill>
                <a:latin typeface="Times New Roman" panose="02020603050405020304" pitchFamily="18" charset="0"/>
                <a:ea typeface="宋体" panose="02010600030101010101" pitchFamily="2" charset="-122"/>
              </a:rPr>
              <a:t>1</a:t>
            </a:r>
            <a:endParaRPr lang="en-US" altLang="zh-CN" b="1" baseline="-25000" smtClean="0">
              <a:solidFill>
                <a:srgbClr val="000000"/>
              </a:solidFill>
              <a:latin typeface="Times New Roman" panose="02020603050405020304" pitchFamily="18" charset="0"/>
              <a:ea typeface="宋体" panose="02010600030101010101" pitchFamily="2" charset="-122"/>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断开开关</a:t>
            </a:r>
            <a:r>
              <a:rPr lang="en-US" altLang="zh-CN" b="1">
                <a:solidFill>
                  <a:srgbClr val="000000"/>
                </a:solidFill>
                <a:latin typeface="Times New Roman" panose="02020603050405020304" pitchFamily="18" charset="0"/>
                <a:ea typeface="宋体" panose="02010600030101010101" pitchFamily="2" charset="-122"/>
              </a:rPr>
              <a: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，电流传感器连接计算机分别描绘了整个</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过程</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线圈</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和电阻中的电流</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随时间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变化的图像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下列图像</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可能正确的是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3"/>
          <a:stretch>
            <a:fillRect/>
          </a:stretch>
        </p:blipFill>
        <p:spPr>
          <a:xfrm>
            <a:off x="400679" y="4039053"/>
            <a:ext cx="5379207" cy="2021815"/>
          </a:xfrm>
          <a:prstGeom prst="rect">
            <a:avLst/>
          </a:prstGeom>
        </p:spPr>
      </p:pic>
      <p:pic>
        <p:nvPicPr>
          <p:cNvPr id="6" name="图片 5"/>
          <p:cNvPicPr>
            <a:picLocks noChangeAspect="1"/>
          </p:cNvPicPr>
          <p:nvPr/>
        </p:nvPicPr>
        <p:blipFill>
          <a:blip r:embed="rId4">
            <a:clrChange>
              <a:clrFrom>
                <a:srgbClr val="FFFFFF"/>
              </a:clrFrom>
              <a:clrTo>
                <a:srgbClr val="FFFFFF">
                  <a:alpha val="0"/>
                </a:srgbClr>
              </a:clrTo>
            </a:clrChange>
          </a:blip>
          <a:stretch>
            <a:fillRect/>
          </a:stretch>
        </p:blipFill>
        <p:spPr>
          <a:xfrm>
            <a:off x="6103778" y="4082048"/>
            <a:ext cx="5392028" cy="2108326"/>
          </a:xfrm>
          <a:prstGeom prst="rect">
            <a:avLst/>
          </a:prstGeom>
        </p:spPr>
      </p:pic>
      <p:pic>
        <p:nvPicPr>
          <p:cNvPr id="10" name="sf502u.jpg" descr="id:2147490974;FounderCES"/>
          <p:cNvPicPr/>
          <p:nvPr/>
        </p:nvPicPr>
        <p:blipFill>
          <a:blip r:embed="rId5"/>
          <a:stretch>
            <a:fillRect/>
          </a:stretch>
        </p:blipFill>
        <p:spPr>
          <a:xfrm>
            <a:off x="8989202" y="1309743"/>
            <a:ext cx="2857500" cy="1673860"/>
          </a:xfrm>
          <a:prstGeom prst="rect">
            <a:avLst/>
          </a:prstGeom>
        </p:spPr>
      </p:pic>
      <p:sp>
        <p:nvSpPr>
          <p:cNvPr id="11" name="矩形 10"/>
          <p:cNvSpPr/>
          <p:nvPr/>
        </p:nvSpPr>
        <p:spPr>
          <a:xfrm>
            <a:off x="1342678" y="6121438"/>
            <a:ext cx="630301" cy="461665"/>
          </a:xfrm>
          <a:prstGeom prst="rect">
            <a:avLst/>
          </a:prstGeom>
        </p:spPr>
        <p:txBody>
          <a:bodyPr wrap="none">
            <a:spAutoFit/>
          </a:bodyPr>
          <a:lstStyle/>
          <a:p>
            <a:r>
              <a:rPr lang="en-US" altLang="zh-CN" sz="2400">
                <a:solidFill>
                  <a:srgbClr val="000000"/>
                </a:solidFill>
              </a:rPr>
              <a:t>AD</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tags/tag1.xml><?xml version="1.0" encoding="utf-8"?>
<p:tagLst xmlns:p="http://schemas.openxmlformats.org/presentationml/2006/main">
  <p:tag name="TABLE_ENDDRAG_ORIGIN_RECT" val="913*414"/>
  <p:tag name="TABLE_ENDDRAG_RECT" val="21*71*913*414"/>
</p:tagLst>
</file>

<file path=ppt/tags/tag2.xml><?xml version="1.0" encoding="utf-8"?>
<p:tagLst xmlns:p="http://schemas.openxmlformats.org/presentationml/2006/main">
  <p:tag name="TABLE_ENDDRAG_ORIGIN_RECT" val="913*414"/>
  <p:tag name="TABLE_ENDDRAG_RECT" val="21*71*913*414"/>
</p:tagLst>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10951</Words>
  <Application>WPS 演示</Application>
  <PresentationFormat>自定义</PresentationFormat>
  <Paragraphs>505</Paragraphs>
  <Slides>46</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46</vt:i4>
      </vt:variant>
    </vt:vector>
  </HeadingPairs>
  <TitlesOfParts>
    <vt:vector size="59" baseType="lpstr">
      <vt:lpstr>Arial</vt:lpstr>
      <vt:lpstr>宋体</vt:lpstr>
      <vt:lpstr>Wingdings</vt:lpstr>
      <vt:lpstr>Times New Roman</vt:lpstr>
      <vt:lpstr>楷体</vt:lpstr>
      <vt:lpstr>微软雅黑</vt:lpstr>
      <vt:lpstr>黑体</vt:lpstr>
      <vt:lpstr>Cambria Math</vt:lpstr>
      <vt:lpstr>仿宋</vt:lpstr>
      <vt:lpstr>Arial Unicode MS</vt:lpstr>
      <vt:lpstr>Calibri</vt:lpstr>
      <vt:lpstr>Book Antiqua</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徐启全</cp:lastModifiedBy>
  <cp:revision>417</cp:revision>
  <dcterms:created xsi:type="dcterms:W3CDTF">2020-11-06T05:24:00Z</dcterms:created>
  <dcterms:modified xsi:type="dcterms:W3CDTF">2025-08-06T09:09:32Z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2052-12.1.0.22215</vt:lpwstr>
  </property>
  <property fmtid="{D5CDD505-2E9C-101B-9397-08002B2CF9AE}" pid="3" name="ICV">
    <vt:lpwstr>56FFCCD56C6C4D5987996883697EEADC_12</vt:lpwstr>
  </property>
</Properties>
</file>